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4" r:id="rId2"/>
    <p:sldId id="265" r:id="rId3"/>
    <p:sldId id="273" r:id="rId4"/>
    <p:sldId id="274" r:id="rId5"/>
    <p:sldId id="277" r:id="rId6"/>
    <p:sldId id="268" r:id="rId7"/>
    <p:sldId id="276" r:id="rId8"/>
    <p:sldId id="280" r:id="rId9"/>
    <p:sldId id="267" r:id="rId10"/>
    <p:sldId id="269" r:id="rId11"/>
    <p:sldId id="266" r:id="rId12"/>
    <p:sldId id="271" r:id="rId13"/>
    <p:sldId id="272" r:id="rId14"/>
    <p:sldId id="270" r:id="rId15"/>
    <p:sldId id="278" r:id="rId16"/>
    <p:sldId id="279" r:id="rId17"/>
    <p:sldId id="256" r:id="rId18"/>
    <p:sldId id="260" r:id="rId19"/>
    <p:sldId id="263" r:id="rId20"/>
    <p:sldId id="262" r:id="rId21"/>
    <p:sldId id="261" r:id="rId22"/>
    <p:sldId id="257" r:id="rId23"/>
    <p:sldId id="258" r:id="rId24"/>
    <p:sldId id="259" r:id="rId25"/>
    <p:sldId id="275" r:id="rId26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1274E"/>
    <a:srgbClr val="F03E60"/>
    <a:srgbClr val="190304"/>
    <a:srgbClr val="9139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3" autoAdjust="0"/>
    <p:restoredTop sz="94660"/>
  </p:normalViewPr>
  <p:slideViewPr>
    <p:cSldViewPr snapToGrid="0">
      <p:cViewPr>
        <p:scale>
          <a:sx n="66" d="100"/>
          <a:sy n="66" d="100"/>
        </p:scale>
        <p:origin x="882" y="2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C3ACF-2BEB-4F57-90D8-E72D914BB2A6}" type="datetimeFigureOut">
              <a:rPr lang="pt-BR" smtClean="0"/>
              <a:t>02/10/2021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9A3A0-9DC9-435A-96B0-A4729FE224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901191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C3ACF-2BEB-4F57-90D8-E72D914BB2A6}" type="datetimeFigureOut">
              <a:rPr lang="pt-BR" smtClean="0"/>
              <a:t>02/10/2021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9A3A0-9DC9-435A-96B0-A4729FE224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083247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C3ACF-2BEB-4F57-90D8-E72D914BB2A6}" type="datetimeFigureOut">
              <a:rPr lang="pt-BR" smtClean="0"/>
              <a:t>02/10/2021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9A3A0-9DC9-435A-96B0-A4729FE224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450909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C3ACF-2BEB-4F57-90D8-E72D914BB2A6}" type="datetimeFigureOut">
              <a:rPr lang="pt-BR" smtClean="0"/>
              <a:t>02/10/2021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9A3A0-9DC9-435A-96B0-A4729FE224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695251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C3ACF-2BEB-4F57-90D8-E72D914BB2A6}" type="datetimeFigureOut">
              <a:rPr lang="pt-BR" smtClean="0"/>
              <a:t>02/10/2021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9A3A0-9DC9-435A-96B0-A4729FE224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499179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C3ACF-2BEB-4F57-90D8-E72D914BB2A6}" type="datetimeFigureOut">
              <a:rPr lang="pt-BR" smtClean="0"/>
              <a:t>02/10/2021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9A3A0-9DC9-435A-96B0-A4729FE224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679166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C3ACF-2BEB-4F57-90D8-E72D914BB2A6}" type="datetimeFigureOut">
              <a:rPr lang="pt-BR" smtClean="0"/>
              <a:t>02/10/2021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9A3A0-9DC9-435A-96B0-A4729FE224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287055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C3ACF-2BEB-4F57-90D8-E72D914BB2A6}" type="datetimeFigureOut">
              <a:rPr lang="pt-BR" smtClean="0"/>
              <a:t>02/10/2021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9A3A0-9DC9-435A-96B0-A4729FE224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666870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C3ACF-2BEB-4F57-90D8-E72D914BB2A6}" type="datetimeFigureOut">
              <a:rPr lang="pt-BR" smtClean="0"/>
              <a:t>02/10/2021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9A3A0-9DC9-435A-96B0-A4729FE224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144305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C3ACF-2BEB-4F57-90D8-E72D914BB2A6}" type="datetimeFigureOut">
              <a:rPr lang="pt-BR" smtClean="0"/>
              <a:t>02/10/2021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9A3A0-9DC9-435A-96B0-A4729FE224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142198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C3ACF-2BEB-4F57-90D8-E72D914BB2A6}" type="datetimeFigureOut">
              <a:rPr lang="pt-BR" smtClean="0"/>
              <a:t>02/10/2021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9A3A0-9DC9-435A-96B0-A4729FE224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960302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DC3ACF-2BEB-4F57-90D8-E72D914BB2A6}" type="datetimeFigureOut">
              <a:rPr lang="pt-BR" smtClean="0"/>
              <a:t>02/10/2021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B9A3A0-9DC9-435A-96B0-A4729FE224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351769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.png"/><Relationship Id="rId7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2.png"/><Relationship Id="rId10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microsoft.com/office/2007/relationships/hdphoto" Target="../media/hdphoto2.wdp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35569"/>
          </a:xfrm>
          <a:prstGeom prst="rect">
            <a:avLst/>
          </a:prstGeom>
        </p:spPr>
      </p:pic>
      <p:pic>
        <p:nvPicPr>
          <p:cNvPr id="5" name="Imagem 4" descr="Desenho com traços pretos em fundo branco&#10;&#10;Descrição gerada automaticamente com confiança baixa">
            <a:extLst>
              <a:ext uri="{FF2B5EF4-FFF2-40B4-BE49-F238E27FC236}">
                <a16:creationId xmlns="" xmlns:a16="http://schemas.microsoft.com/office/drawing/2014/main" id="{71756BF8-A283-4F27-B2A8-51EBC71121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260" y="2713912"/>
            <a:ext cx="4762873" cy="2534373"/>
          </a:xfrm>
          <a:prstGeom prst="rect">
            <a:avLst/>
          </a:prstGeom>
        </p:spPr>
      </p:pic>
      <p:sp>
        <p:nvSpPr>
          <p:cNvPr id="6" name="Google Shape;359;p42"/>
          <p:cNvSpPr txBox="1">
            <a:spLocks/>
          </p:cNvSpPr>
          <p:nvPr/>
        </p:nvSpPr>
        <p:spPr>
          <a:xfrm>
            <a:off x="769806" y="5248285"/>
            <a:ext cx="5097780" cy="667665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dirty="0" err="1" smtClean="0">
                <a:solidFill>
                  <a:srgbClr val="F1274E"/>
                </a:solidFill>
                <a:latin typeface="Bahnschrift" panose="020B0502040204020203" pitchFamily="34" charset="0"/>
              </a:rPr>
              <a:t>Monitoramento</a:t>
            </a:r>
            <a:r>
              <a:rPr lang="en-US" dirty="0" smtClean="0">
                <a:solidFill>
                  <a:srgbClr val="F1274E"/>
                </a:solidFill>
                <a:latin typeface="Bahnschrift" panose="020B0502040204020203" pitchFamily="34" charset="0"/>
              </a:rPr>
              <a:t> de Hardware</a:t>
            </a:r>
            <a:endParaRPr lang="en-US" dirty="0">
              <a:solidFill>
                <a:srgbClr val="F1274E"/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8896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Interface gráfica do usuário, Aplicativo&#10;&#10;Descrição gerada automaticamente">
            <a:extLst>
              <a:ext uri="{FF2B5EF4-FFF2-40B4-BE49-F238E27FC236}">
                <a16:creationId xmlns="" xmlns:a16="http://schemas.microsoft.com/office/drawing/2014/main" id="{61C8B5FA-6D89-4BDE-B2EF-4BF4F12ED3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747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14" b="9813"/>
          <a:stretch/>
        </p:blipFill>
        <p:spPr>
          <a:xfrm>
            <a:off x="0" y="-1"/>
            <a:ext cx="12192000" cy="6903721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xmlns="" id="{DD6EA363-A002-4559-9448-FBE9D6E67C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9798" y="666201"/>
            <a:ext cx="8272403" cy="619179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Google Shape;889;p73">
            <a:extLst>
              <a:ext uri="{FF2B5EF4-FFF2-40B4-BE49-F238E27FC236}">
                <a16:creationId xmlns="" xmlns:a16="http://schemas.microsoft.com/office/drawing/2014/main" id="{9B3D5A38-0CAF-4238-8C3F-10C385A83AB6}"/>
              </a:ext>
            </a:extLst>
          </p:cNvPr>
          <p:cNvSpPr txBox="1">
            <a:spLocks/>
          </p:cNvSpPr>
          <p:nvPr/>
        </p:nvSpPr>
        <p:spPr>
          <a:xfrm>
            <a:off x="5619814" y="-185857"/>
            <a:ext cx="952369" cy="852058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ichroma"/>
              <a:buNone/>
              <a:defRPr sz="2000" b="0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pPr algn="r"/>
            <a:r>
              <a:rPr lang="pt-BR" sz="4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  <a:cs typeface="Leelawadee UI" panose="020B0502040204020203" pitchFamily="34" charset="-34"/>
              </a:rPr>
              <a:t>DER</a:t>
            </a:r>
            <a:endParaRPr lang="pt-BR" sz="4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SemiLight Condensed" panose="020B0502040204020203" pitchFamily="34" charset="0"/>
              <a:cs typeface="Leelawadee UI" panose="020B0502040204020203" pitchFamily="34" charset="-34"/>
            </a:endParaRPr>
          </a:p>
        </p:txBody>
      </p:sp>
      <p:pic>
        <p:nvPicPr>
          <p:cNvPr id="7" name="Imagem 6" descr="Desenho com traços pretos em fundo branco&#10;&#10;Descrição gerada automaticamente com confiança baixa">
            <a:extLst>
              <a:ext uri="{FF2B5EF4-FFF2-40B4-BE49-F238E27FC236}">
                <a16:creationId xmlns="" xmlns:a16="http://schemas.microsoft.com/office/drawing/2014/main" id="{4D8FEDAC-3813-4084-9334-0DA2140347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982" y="6323159"/>
            <a:ext cx="771917" cy="410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033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86"/>
          <a:stretch/>
        </p:blipFill>
        <p:spPr>
          <a:xfrm>
            <a:off x="-1" y="6013"/>
            <a:ext cx="12222051" cy="6851988"/>
          </a:xfrm>
          <a:prstGeom prst="rect">
            <a:avLst/>
          </a:prstGeom>
        </p:spPr>
      </p:pic>
      <p:pic>
        <p:nvPicPr>
          <p:cNvPr id="2050" name="Picture 2" descr="Monitor de Computador 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1302" y="1185872"/>
            <a:ext cx="4975033" cy="4352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xmlns="" id="{C3BB9D16-CEFD-44A4-AEED-C0E24B505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7523" y="1401813"/>
            <a:ext cx="4762589" cy="2829001"/>
          </a:xfrm>
          <a:prstGeom prst="rect">
            <a:avLst/>
          </a:prstGeom>
        </p:spPr>
      </p:pic>
      <p:sp>
        <p:nvSpPr>
          <p:cNvPr id="8" name="Google Shape;889;p73">
            <a:extLst>
              <a:ext uri="{FF2B5EF4-FFF2-40B4-BE49-F238E27FC236}">
                <a16:creationId xmlns="" xmlns:a16="http://schemas.microsoft.com/office/drawing/2014/main" id="{9B3D5A38-0CAF-4238-8C3F-10C385A83AB6}"/>
              </a:ext>
            </a:extLst>
          </p:cNvPr>
          <p:cNvSpPr txBox="1">
            <a:spLocks/>
          </p:cNvSpPr>
          <p:nvPr/>
        </p:nvSpPr>
        <p:spPr>
          <a:xfrm>
            <a:off x="7335809" y="2206173"/>
            <a:ext cx="2650020" cy="1234256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ichroma"/>
              <a:buNone/>
              <a:defRPr sz="2000" b="0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pPr algn="l"/>
            <a:r>
              <a:rPr lang="pt-BR" sz="4000" dirty="0" smtClean="0">
                <a:latin typeface="Bahnschrift SemiLight Condensed" panose="020B0502040204020203" pitchFamily="34" charset="0"/>
                <a:cs typeface="Leelawadee UI" panose="020B0502040204020203" pitchFamily="34" charset="-34"/>
              </a:rPr>
              <a:t>Site Institucional</a:t>
            </a:r>
            <a:endParaRPr lang="pt-BR" sz="4000" dirty="0">
              <a:latin typeface="Bahnschrift SemiLight Condensed" panose="020B0502040204020203" pitchFamily="34" charset="0"/>
              <a:cs typeface="Leelawadee UI" panose="020B0502040204020203" pitchFamily="34" charset="-34"/>
            </a:endParaRPr>
          </a:p>
        </p:txBody>
      </p:sp>
      <p:pic>
        <p:nvPicPr>
          <p:cNvPr id="9" name="Imagem 8" descr="Desenho com traços pretos em fundo branco&#10;&#10;Descrição gerada automaticamente com confiança baixa">
            <a:extLst>
              <a:ext uri="{FF2B5EF4-FFF2-40B4-BE49-F238E27FC236}">
                <a16:creationId xmlns="" xmlns:a16="http://schemas.microsoft.com/office/drawing/2014/main" id="{4D8FEDAC-3813-4084-9334-0DA2140347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73987" y="6265101"/>
            <a:ext cx="771917" cy="410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488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277259" cy="6858000"/>
          </a:xfrm>
          <a:prstGeom prst="rect">
            <a:avLst/>
          </a:prstGeom>
        </p:spPr>
      </p:pic>
      <p:pic>
        <p:nvPicPr>
          <p:cNvPr id="5" name="Picture 2" descr="Monitor de Computador 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1302" y="1156843"/>
            <a:ext cx="4975033" cy="4352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Linux: guia básico ensina a usar o sistema operacional - Olhar Digital">
            <a:extLst>
              <a:ext uri="{FF2B5EF4-FFF2-40B4-BE49-F238E27FC236}">
                <a16:creationId xmlns:a16="http://schemas.microsoft.com/office/drawing/2014/main" xmlns="" id="{824AEF11-E0AA-44B1-AF5C-59999AFCDE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8781" y="1438397"/>
            <a:ext cx="4489447" cy="2668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889;p73">
            <a:extLst>
              <a:ext uri="{FF2B5EF4-FFF2-40B4-BE49-F238E27FC236}">
                <a16:creationId xmlns="" xmlns:a16="http://schemas.microsoft.com/office/drawing/2014/main" id="{9B3D5A38-0CAF-4238-8C3F-10C385A83AB6}"/>
              </a:ext>
            </a:extLst>
          </p:cNvPr>
          <p:cNvSpPr txBox="1">
            <a:spLocks/>
          </p:cNvSpPr>
          <p:nvPr/>
        </p:nvSpPr>
        <p:spPr>
          <a:xfrm>
            <a:off x="7771237" y="2577741"/>
            <a:ext cx="2940305" cy="755286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ichroma"/>
              <a:buNone/>
              <a:defRPr sz="2000" b="0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pPr algn="l"/>
            <a:r>
              <a:rPr lang="pt-BR" sz="4800" dirty="0" smtClean="0">
                <a:latin typeface="Bahnschrift SemiLight Condensed" panose="020B0502040204020203" pitchFamily="34" charset="0"/>
                <a:cs typeface="Leelawadee UI" panose="020B0502040204020203" pitchFamily="34" charset="-34"/>
              </a:rPr>
              <a:t>Cliente Linux</a:t>
            </a:r>
            <a:endParaRPr lang="pt-BR" sz="4800" dirty="0">
              <a:latin typeface="Bahnschrift SemiLight Condensed" panose="020B0502040204020203" pitchFamily="34" charset="0"/>
              <a:cs typeface="Leelawadee UI" panose="020B05020402040202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801864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2"/>
          <a:srcRect l="742" t="849" r="14707" b="-16"/>
          <a:stretch/>
        </p:blipFill>
        <p:spPr>
          <a:xfrm>
            <a:off x="6355" y="-12879"/>
            <a:ext cx="12185645" cy="6921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927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427"/>
          <a:stretch/>
        </p:blipFill>
        <p:spPr>
          <a:xfrm>
            <a:off x="0" y="4355"/>
            <a:ext cx="12224826" cy="6858000"/>
          </a:xfrm>
          <a:prstGeom prst="rect">
            <a:avLst/>
          </a:prstGeom>
        </p:spPr>
      </p:pic>
      <p:sp>
        <p:nvSpPr>
          <p:cNvPr id="5" name="Google Shape;889;p73">
            <a:extLst>
              <a:ext uri="{FF2B5EF4-FFF2-40B4-BE49-F238E27FC236}">
                <a16:creationId xmlns="" xmlns:a16="http://schemas.microsoft.com/office/drawing/2014/main" id="{9B3D5A38-0CAF-4238-8C3F-10C385A83AB6}"/>
              </a:ext>
            </a:extLst>
          </p:cNvPr>
          <p:cNvSpPr txBox="1">
            <a:spLocks/>
          </p:cNvSpPr>
          <p:nvPr/>
        </p:nvSpPr>
        <p:spPr>
          <a:xfrm>
            <a:off x="4367264" y="-24472"/>
            <a:ext cx="3880997" cy="852058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ichroma"/>
              <a:buNone/>
              <a:defRPr sz="2000" b="0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pPr algn="r"/>
            <a:r>
              <a:rPr lang="pt-BR" sz="4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  <a:cs typeface="Leelawadee UI" panose="020B0502040204020203" pitchFamily="34" charset="-34"/>
              </a:rPr>
              <a:t>Lições Aprendidas</a:t>
            </a:r>
            <a:endParaRPr lang="pt-BR" sz="4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SemiLight Condensed" panose="020B0502040204020203" pitchFamily="34" charset="0"/>
              <a:cs typeface="Leelawadee UI" panose="020B0502040204020203" pitchFamily="34" charset="-34"/>
            </a:endParaRPr>
          </a:p>
        </p:txBody>
      </p:sp>
      <p:cxnSp>
        <p:nvCxnSpPr>
          <p:cNvPr id="4" name="Conector reto 3"/>
          <p:cNvCxnSpPr/>
          <p:nvPr/>
        </p:nvCxnSpPr>
        <p:spPr>
          <a:xfrm>
            <a:off x="3772725" y="1248638"/>
            <a:ext cx="4839" cy="5570376"/>
          </a:xfrm>
          <a:prstGeom prst="line">
            <a:avLst/>
          </a:prstGeom>
          <a:ln w="57150">
            <a:solidFill>
              <a:srgbClr val="F03E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to 6"/>
          <p:cNvCxnSpPr/>
          <p:nvPr/>
        </p:nvCxnSpPr>
        <p:spPr>
          <a:xfrm>
            <a:off x="8344640" y="1276474"/>
            <a:ext cx="55022" cy="5618212"/>
          </a:xfrm>
          <a:prstGeom prst="line">
            <a:avLst/>
          </a:prstGeom>
          <a:ln w="57150">
            <a:solidFill>
              <a:srgbClr val="F03E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ítulo 41"/>
          <p:cNvSpPr txBox="1">
            <a:spLocks/>
          </p:cNvSpPr>
          <p:nvPr/>
        </p:nvSpPr>
        <p:spPr>
          <a:xfrm>
            <a:off x="1228772" y="1276474"/>
            <a:ext cx="1430867" cy="7074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2800" b="1" dirty="0" smtClean="0">
                <a:solidFill>
                  <a:schemeClr val="bg1"/>
                </a:solidFill>
              </a:rPr>
              <a:t>Louco</a:t>
            </a:r>
            <a:endParaRPr lang="pt-BR" sz="2800" b="1" dirty="0">
              <a:solidFill>
                <a:schemeClr val="bg1"/>
              </a:solidFill>
            </a:endParaRPr>
          </a:p>
        </p:txBody>
      </p:sp>
      <p:sp>
        <p:nvSpPr>
          <p:cNvPr id="9" name="Título 41"/>
          <p:cNvSpPr txBox="1">
            <a:spLocks/>
          </p:cNvSpPr>
          <p:nvPr/>
        </p:nvSpPr>
        <p:spPr>
          <a:xfrm>
            <a:off x="5449511" y="1396860"/>
            <a:ext cx="1221691" cy="5871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2800" b="1" dirty="0" smtClean="0">
                <a:solidFill>
                  <a:schemeClr val="bg1"/>
                </a:solidFill>
              </a:rPr>
              <a:t>Triste</a:t>
            </a:r>
            <a:endParaRPr lang="pt-BR" sz="2800" b="1" dirty="0">
              <a:solidFill>
                <a:schemeClr val="bg1"/>
              </a:solidFill>
            </a:endParaRPr>
          </a:p>
        </p:txBody>
      </p:sp>
      <p:sp>
        <p:nvSpPr>
          <p:cNvPr id="10" name="Título 41"/>
          <p:cNvSpPr txBox="1">
            <a:spLocks/>
          </p:cNvSpPr>
          <p:nvPr/>
        </p:nvSpPr>
        <p:spPr>
          <a:xfrm>
            <a:off x="9344617" y="1409551"/>
            <a:ext cx="1618906" cy="5871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2800" b="1" dirty="0" smtClean="0">
                <a:solidFill>
                  <a:schemeClr val="bg1"/>
                </a:solidFill>
              </a:rPr>
              <a:t>Contente</a:t>
            </a:r>
            <a:endParaRPr lang="pt-BR" sz="2800" b="1" dirty="0">
              <a:solidFill>
                <a:schemeClr val="bg1"/>
              </a:solidFill>
            </a:endParaRPr>
          </a:p>
        </p:txBody>
      </p:sp>
      <p:sp>
        <p:nvSpPr>
          <p:cNvPr id="3" name="Fluxograma: Processo alternativo 2"/>
          <p:cNvSpPr/>
          <p:nvPr/>
        </p:nvSpPr>
        <p:spPr>
          <a:xfrm>
            <a:off x="790441" y="2731320"/>
            <a:ext cx="2411436" cy="1049538"/>
          </a:xfrm>
          <a:prstGeom prst="flowChartAlternateProcess">
            <a:avLst/>
          </a:prstGeom>
          <a:solidFill>
            <a:schemeClr val="tx1"/>
          </a:solidFill>
          <a:ln w="38100">
            <a:solidFill>
              <a:srgbClr val="F03E6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/>
              <a:t>Tempo um pouco curto</a:t>
            </a:r>
          </a:p>
        </p:txBody>
      </p:sp>
      <p:pic>
        <p:nvPicPr>
          <p:cNvPr id="1026" name="Picture 2" descr="🤪 rosto louco - Emoji Significad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5292" y="1156609"/>
            <a:ext cx="473613" cy="473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Emoji Triste PNG Imagens e Moldes.com.br Emoticon emoji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1687" y="1182621"/>
            <a:ext cx="453860" cy="453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Emoticon Sorriso Emoji - Imagens grátis no Pixabay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8055" y="1174258"/>
            <a:ext cx="531638" cy="543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Fluxograma: Processo alternativo 20"/>
          <p:cNvSpPr/>
          <p:nvPr/>
        </p:nvSpPr>
        <p:spPr>
          <a:xfrm>
            <a:off x="694588" y="4464772"/>
            <a:ext cx="2411436" cy="1068972"/>
          </a:xfrm>
          <a:prstGeom prst="flowChartAlternateProcess">
            <a:avLst/>
          </a:prstGeom>
          <a:solidFill>
            <a:schemeClr val="tx1"/>
          </a:solidFill>
          <a:ln w="38100">
            <a:solidFill>
              <a:srgbClr val="F03E6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 err="1"/>
              <a:t>Responsividade</a:t>
            </a:r>
            <a:r>
              <a:rPr lang="pt-BR" sz="2000" dirty="0"/>
              <a:t> no Site Institucional </a:t>
            </a:r>
          </a:p>
        </p:txBody>
      </p:sp>
      <p:sp>
        <p:nvSpPr>
          <p:cNvPr id="22" name="Elipse 21"/>
          <p:cNvSpPr/>
          <p:nvPr/>
        </p:nvSpPr>
        <p:spPr>
          <a:xfrm>
            <a:off x="586614" y="2521020"/>
            <a:ext cx="457200" cy="461168"/>
          </a:xfrm>
          <a:prstGeom prst="ellipse">
            <a:avLst/>
          </a:prstGeom>
          <a:solidFill>
            <a:srgbClr val="F1274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</a:t>
            </a:r>
            <a:endParaRPr lang="pt-BR" dirty="0"/>
          </a:p>
        </p:txBody>
      </p:sp>
      <p:sp>
        <p:nvSpPr>
          <p:cNvPr id="23" name="Elipse 22"/>
          <p:cNvSpPr/>
          <p:nvPr/>
        </p:nvSpPr>
        <p:spPr>
          <a:xfrm>
            <a:off x="358014" y="4240405"/>
            <a:ext cx="457200" cy="461168"/>
          </a:xfrm>
          <a:prstGeom prst="ellipse">
            <a:avLst/>
          </a:prstGeom>
          <a:solidFill>
            <a:srgbClr val="F1274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2</a:t>
            </a:r>
            <a:endParaRPr lang="pt-BR" dirty="0"/>
          </a:p>
        </p:txBody>
      </p:sp>
      <p:sp>
        <p:nvSpPr>
          <p:cNvPr id="24" name="Fluxograma: Processo alternativo 23"/>
          <p:cNvSpPr/>
          <p:nvPr/>
        </p:nvSpPr>
        <p:spPr>
          <a:xfrm>
            <a:off x="4261257" y="2323481"/>
            <a:ext cx="2411436" cy="1049538"/>
          </a:xfrm>
          <a:prstGeom prst="flowChartAlternateProcess">
            <a:avLst/>
          </a:prstGeom>
          <a:solidFill>
            <a:schemeClr val="tx1"/>
          </a:solidFill>
          <a:ln w="38100">
            <a:solidFill>
              <a:srgbClr val="F03E6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smtClean="0"/>
              <a:t>Esperava um resultado melhor</a:t>
            </a:r>
            <a:endParaRPr lang="pt-BR" sz="2000" dirty="0"/>
          </a:p>
        </p:txBody>
      </p:sp>
      <p:sp>
        <p:nvSpPr>
          <p:cNvPr id="25" name="Fluxograma: Processo alternativo 24"/>
          <p:cNvSpPr/>
          <p:nvPr/>
        </p:nvSpPr>
        <p:spPr>
          <a:xfrm>
            <a:off x="5627771" y="3625555"/>
            <a:ext cx="2411436" cy="1286340"/>
          </a:xfrm>
          <a:prstGeom prst="flowChartAlternateProcess">
            <a:avLst/>
          </a:prstGeom>
          <a:solidFill>
            <a:schemeClr val="tx1"/>
          </a:solidFill>
          <a:ln w="38100">
            <a:solidFill>
              <a:srgbClr val="F03E6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/>
              <a:t>Algumas notas em “Atenção” (Quase ficamos no amarelo)</a:t>
            </a:r>
          </a:p>
        </p:txBody>
      </p:sp>
      <p:sp>
        <p:nvSpPr>
          <p:cNvPr id="26" name="Fluxograma: Processo alternativo 25"/>
          <p:cNvSpPr/>
          <p:nvPr/>
        </p:nvSpPr>
        <p:spPr>
          <a:xfrm>
            <a:off x="4532255" y="4996073"/>
            <a:ext cx="2411436" cy="1587432"/>
          </a:xfrm>
          <a:prstGeom prst="flowChartAlternateProcess">
            <a:avLst/>
          </a:prstGeom>
          <a:solidFill>
            <a:schemeClr val="tx1"/>
          </a:solidFill>
          <a:ln w="38100">
            <a:solidFill>
              <a:srgbClr val="F03E6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/>
              <a:t>Falta de aprimoramento na distribuição de tarefas e conhecimentos</a:t>
            </a:r>
          </a:p>
        </p:txBody>
      </p:sp>
      <p:sp>
        <p:nvSpPr>
          <p:cNvPr id="27" name="Elipse 26"/>
          <p:cNvSpPr/>
          <p:nvPr/>
        </p:nvSpPr>
        <p:spPr>
          <a:xfrm>
            <a:off x="4032657" y="2092897"/>
            <a:ext cx="457200" cy="461168"/>
          </a:xfrm>
          <a:prstGeom prst="ellipse">
            <a:avLst/>
          </a:prstGeom>
          <a:solidFill>
            <a:srgbClr val="F1274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3</a:t>
            </a:r>
            <a:endParaRPr lang="pt-BR" dirty="0"/>
          </a:p>
        </p:txBody>
      </p:sp>
      <p:sp>
        <p:nvSpPr>
          <p:cNvPr id="28" name="Elipse 27"/>
          <p:cNvSpPr/>
          <p:nvPr/>
        </p:nvSpPr>
        <p:spPr>
          <a:xfrm>
            <a:off x="5375302" y="3433355"/>
            <a:ext cx="457200" cy="461168"/>
          </a:xfrm>
          <a:prstGeom prst="ellipse">
            <a:avLst/>
          </a:prstGeom>
          <a:solidFill>
            <a:srgbClr val="F1274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4</a:t>
            </a:r>
            <a:endParaRPr lang="pt-BR" dirty="0"/>
          </a:p>
        </p:txBody>
      </p:sp>
      <p:sp>
        <p:nvSpPr>
          <p:cNvPr id="29" name="Elipse 28"/>
          <p:cNvSpPr/>
          <p:nvPr/>
        </p:nvSpPr>
        <p:spPr>
          <a:xfrm>
            <a:off x="4345245" y="4827716"/>
            <a:ext cx="457200" cy="461168"/>
          </a:xfrm>
          <a:prstGeom prst="ellipse">
            <a:avLst/>
          </a:prstGeom>
          <a:solidFill>
            <a:srgbClr val="F1274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5</a:t>
            </a:r>
          </a:p>
        </p:txBody>
      </p:sp>
      <p:sp>
        <p:nvSpPr>
          <p:cNvPr id="33" name="Fluxograma: Processo alternativo 32"/>
          <p:cNvSpPr/>
          <p:nvPr/>
        </p:nvSpPr>
        <p:spPr>
          <a:xfrm>
            <a:off x="8603037" y="2134050"/>
            <a:ext cx="2411436" cy="753831"/>
          </a:xfrm>
          <a:prstGeom prst="flowChartAlternateProcess">
            <a:avLst/>
          </a:prstGeom>
          <a:solidFill>
            <a:schemeClr val="tx1"/>
          </a:solidFill>
          <a:ln w="38100">
            <a:solidFill>
              <a:srgbClr val="F03E6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/>
              <a:t>Entregas de metas</a:t>
            </a:r>
            <a:endParaRPr lang="pt-BR" sz="2000" dirty="0"/>
          </a:p>
        </p:txBody>
      </p:sp>
      <p:sp>
        <p:nvSpPr>
          <p:cNvPr id="34" name="Fluxograma: Processo alternativo 33"/>
          <p:cNvSpPr/>
          <p:nvPr/>
        </p:nvSpPr>
        <p:spPr>
          <a:xfrm>
            <a:off x="9669405" y="3100185"/>
            <a:ext cx="2411436" cy="680673"/>
          </a:xfrm>
          <a:prstGeom prst="flowChartAlternateProcess">
            <a:avLst/>
          </a:prstGeom>
          <a:solidFill>
            <a:schemeClr val="tx1"/>
          </a:solidFill>
          <a:ln w="38100">
            <a:solidFill>
              <a:srgbClr val="F03E6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/>
              <a:t>Organização</a:t>
            </a:r>
            <a:endParaRPr lang="pt-BR" sz="2000" dirty="0"/>
          </a:p>
        </p:txBody>
      </p:sp>
      <p:sp>
        <p:nvSpPr>
          <p:cNvPr id="35" name="Fluxograma: Processo alternativo 34"/>
          <p:cNvSpPr/>
          <p:nvPr/>
        </p:nvSpPr>
        <p:spPr>
          <a:xfrm>
            <a:off x="8760389" y="3945562"/>
            <a:ext cx="2411436" cy="565902"/>
          </a:xfrm>
          <a:prstGeom prst="flowChartAlternateProcess">
            <a:avLst/>
          </a:prstGeom>
          <a:solidFill>
            <a:schemeClr val="tx1"/>
          </a:solidFill>
          <a:ln w="38100">
            <a:solidFill>
              <a:srgbClr val="F03E6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/>
              <a:t>União</a:t>
            </a:r>
            <a:endParaRPr lang="pt-BR" sz="2000" dirty="0"/>
          </a:p>
        </p:txBody>
      </p:sp>
      <p:sp>
        <p:nvSpPr>
          <p:cNvPr id="36" name="Fluxograma: Processo alternativo 35"/>
          <p:cNvSpPr/>
          <p:nvPr/>
        </p:nvSpPr>
        <p:spPr>
          <a:xfrm>
            <a:off x="9592756" y="4838539"/>
            <a:ext cx="2411436" cy="1049538"/>
          </a:xfrm>
          <a:prstGeom prst="flowChartAlternateProcess">
            <a:avLst/>
          </a:prstGeom>
          <a:solidFill>
            <a:schemeClr val="tx1"/>
          </a:solidFill>
          <a:ln w="38100">
            <a:solidFill>
              <a:srgbClr val="F03E6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/>
              <a:t>Equipe bastante adaptativa e </a:t>
            </a:r>
            <a:r>
              <a:rPr lang="pt-BR" sz="2000" dirty="0" err="1"/>
              <a:t>resiliente</a:t>
            </a:r>
            <a:endParaRPr lang="pt-BR" sz="2000" dirty="0"/>
          </a:p>
        </p:txBody>
      </p:sp>
      <p:sp>
        <p:nvSpPr>
          <p:cNvPr id="37" name="Fluxograma: Processo alternativo 36"/>
          <p:cNvSpPr/>
          <p:nvPr/>
        </p:nvSpPr>
        <p:spPr>
          <a:xfrm>
            <a:off x="8705095" y="6097475"/>
            <a:ext cx="2411436" cy="646006"/>
          </a:xfrm>
          <a:prstGeom prst="flowChartAlternateProcess">
            <a:avLst/>
          </a:prstGeom>
          <a:solidFill>
            <a:schemeClr val="tx1"/>
          </a:solidFill>
          <a:ln w="38100">
            <a:solidFill>
              <a:srgbClr val="F03E6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00" dirty="0" smtClean="0"/>
          </a:p>
          <a:p>
            <a:pPr algn="ctr"/>
            <a:r>
              <a:rPr lang="pt-BR" sz="2000" dirty="0" smtClean="0"/>
              <a:t>Entrosamento </a:t>
            </a:r>
            <a:r>
              <a:rPr lang="pt-BR" sz="2000" dirty="0"/>
              <a:t>da Equipe</a:t>
            </a:r>
          </a:p>
          <a:p>
            <a:pPr algn="ctr"/>
            <a:endParaRPr lang="pt-BR" sz="2000" dirty="0"/>
          </a:p>
        </p:txBody>
      </p:sp>
      <p:sp>
        <p:nvSpPr>
          <p:cNvPr id="38" name="Elipse 37"/>
          <p:cNvSpPr/>
          <p:nvPr/>
        </p:nvSpPr>
        <p:spPr>
          <a:xfrm>
            <a:off x="8414939" y="1889053"/>
            <a:ext cx="457200" cy="461168"/>
          </a:xfrm>
          <a:prstGeom prst="ellipse">
            <a:avLst/>
          </a:prstGeom>
          <a:solidFill>
            <a:srgbClr val="F1274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6</a:t>
            </a:r>
          </a:p>
        </p:txBody>
      </p:sp>
      <p:sp>
        <p:nvSpPr>
          <p:cNvPr id="39" name="Elipse 38"/>
          <p:cNvSpPr/>
          <p:nvPr/>
        </p:nvSpPr>
        <p:spPr>
          <a:xfrm>
            <a:off x="9457073" y="2916716"/>
            <a:ext cx="457200" cy="461168"/>
          </a:xfrm>
          <a:prstGeom prst="ellipse">
            <a:avLst/>
          </a:prstGeom>
          <a:solidFill>
            <a:srgbClr val="F1274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7</a:t>
            </a:r>
          </a:p>
        </p:txBody>
      </p:sp>
      <p:sp>
        <p:nvSpPr>
          <p:cNvPr id="40" name="Elipse 39"/>
          <p:cNvSpPr/>
          <p:nvPr/>
        </p:nvSpPr>
        <p:spPr>
          <a:xfrm>
            <a:off x="8555180" y="3773751"/>
            <a:ext cx="457200" cy="461168"/>
          </a:xfrm>
          <a:prstGeom prst="ellipse">
            <a:avLst/>
          </a:prstGeom>
          <a:solidFill>
            <a:srgbClr val="F1274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8</a:t>
            </a:r>
          </a:p>
        </p:txBody>
      </p:sp>
      <p:sp>
        <p:nvSpPr>
          <p:cNvPr id="41" name="Elipse 40"/>
          <p:cNvSpPr/>
          <p:nvPr/>
        </p:nvSpPr>
        <p:spPr>
          <a:xfrm>
            <a:off x="9432214" y="4629854"/>
            <a:ext cx="457200" cy="461168"/>
          </a:xfrm>
          <a:prstGeom prst="ellipse">
            <a:avLst/>
          </a:prstGeom>
          <a:solidFill>
            <a:srgbClr val="F1274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9</a:t>
            </a:r>
          </a:p>
        </p:txBody>
      </p:sp>
      <p:sp>
        <p:nvSpPr>
          <p:cNvPr id="42" name="Elipse 41"/>
          <p:cNvSpPr/>
          <p:nvPr/>
        </p:nvSpPr>
        <p:spPr>
          <a:xfrm>
            <a:off x="8512734" y="5866891"/>
            <a:ext cx="519347" cy="461168"/>
          </a:xfrm>
          <a:prstGeom prst="ellipse">
            <a:avLst/>
          </a:prstGeom>
          <a:solidFill>
            <a:srgbClr val="F1274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smtClean="0"/>
              <a:t>10</a:t>
            </a:r>
            <a:endParaRPr lang="pt-BR" sz="1400" dirty="0"/>
          </a:p>
        </p:txBody>
      </p:sp>
    </p:spTree>
    <p:extLst>
      <p:ext uri="{BB962C8B-B14F-4D97-AF65-F5344CB8AC3E}">
        <p14:creationId xmlns:p14="http://schemas.microsoft.com/office/powerpoint/2010/main" val="9885570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427"/>
          <a:stretch/>
        </p:blipFill>
        <p:spPr>
          <a:xfrm>
            <a:off x="0" y="4355"/>
            <a:ext cx="12224826" cy="6858000"/>
          </a:xfrm>
          <a:prstGeom prst="rect">
            <a:avLst/>
          </a:prstGeom>
        </p:spPr>
      </p:pic>
      <p:sp>
        <p:nvSpPr>
          <p:cNvPr id="6" name="Retângulo 5"/>
          <p:cNvSpPr/>
          <p:nvPr/>
        </p:nvSpPr>
        <p:spPr>
          <a:xfrm>
            <a:off x="206913" y="451251"/>
            <a:ext cx="11811000" cy="5943600"/>
          </a:xfrm>
          <a:prstGeom prst="rect">
            <a:avLst/>
          </a:prstGeom>
          <a:ln>
            <a:solidFill>
              <a:srgbClr val="F03E6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/>
          <p:cNvSpPr txBox="1"/>
          <p:nvPr/>
        </p:nvSpPr>
        <p:spPr>
          <a:xfrm>
            <a:off x="2736070" y="730906"/>
            <a:ext cx="67653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>
                <a:solidFill>
                  <a:schemeClr val="bg1"/>
                </a:solidFill>
              </a:rPr>
              <a:t>Efetuar um planejamento e organização das atividades mais eficiente.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9" name="Elipse 8"/>
          <p:cNvSpPr/>
          <p:nvPr/>
        </p:nvSpPr>
        <p:spPr>
          <a:xfrm>
            <a:off x="2083388" y="719514"/>
            <a:ext cx="457200" cy="461168"/>
          </a:xfrm>
          <a:prstGeom prst="ellipse">
            <a:avLst/>
          </a:prstGeom>
          <a:solidFill>
            <a:srgbClr val="F1274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</a:t>
            </a:r>
            <a:endParaRPr lang="pt-BR" dirty="0"/>
          </a:p>
        </p:txBody>
      </p:sp>
      <p:sp>
        <p:nvSpPr>
          <p:cNvPr id="10" name="Elipse 9"/>
          <p:cNvSpPr/>
          <p:nvPr/>
        </p:nvSpPr>
        <p:spPr>
          <a:xfrm>
            <a:off x="2071957" y="1263669"/>
            <a:ext cx="457200" cy="461168"/>
          </a:xfrm>
          <a:prstGeom prst="ellipse">
            <a:avLst/>
          </a:prstGeom>
          <a:solidFill>
            <a:srgbClr val="F1274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2</a:t>
            </a:r>
          </a:p>
        </p:txBody>
      </p:sp>
      <p:sp>
        <p:nvSpPr>
          <p:cNvPr id="11" name="Elipse 10"/>
          <p:cNvSpPr/>
          <p:nvPr/>
        </p:nvSpPr>
        <p:spPr>
          <a:xfrm>
            <a:off x="2071957" y="1860259"/>
            <a:ext cx="457200" cy="461168"/>
          </a:xfrm>
          <a:prstGeom prst="ellipse">
            <a:avLst/>
          </a:prstGeom>
          <a:solidFill>
            <a:srgbClr val="F1274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3</a:t>
            </a:r>
          </a:p>
        </p:txBody>
      </p:sp>
      <p:sp>
        <p:nvSpPr>
          <p:cNvPr id="12" name="Elipse 11"/>
          <p:cNvSpPr/>
          <p:nvPr/>
        </p:nvSpPr>
        <p:spPr>
          <a:xfrm>
            <a:off x="2071957" y="2427811"/>
            <a:ext cx="457200" cy="461168"/>
          </a:xfrm>
          <a:prstGeom prst="ellipse">
            <a:avLst/>
          </a:prstGeom>
          <a:solidFill>
            <a:srgbClr val="F1274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4</a:t>
            </a:r>
          </a:p>
        </p:txBody>
      </p:sp>
      <p:sp>
        <p:nvSpPr>
          <p:cNvPr id="13" name="Elipse 12"/>
          <p:cNvSpPr/>
          <p:nvPr/>
        </p:nvSpPr>
        <p:spPr>
          <a:xfrm>
            <a:off x="2071957" y="3029980"/>
            <a:ext cx="457200" cy="461168"/>
          </a:xfrm>
          <a:prstGeom prst="ellipse">
            <a:avLst/>
          </a:prstGeom>
          <a:solidFill>
            <a:srgbClr val="F1274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5</a:t>
            </a:r>
          </a:p>
        </p:txBody>
      </p:sp>
      <p:sp>
        <p:nvSpPr>
          <p:cNvPr id="14" name="Elipse 13"/>
          <p:cNvSpPr/>
          <p:nvPr/>
        </p:nvSpPr>
        <p:spPr>
          <a:xfrm>
            <a:off x="2081763" y="3569865"/>
            <a:ext cx="457200" cy="461168"/>
          </a:xfrm>
          <a:prstGeom prst="ellipse">
            <a:avLst/>
          </a:prstGeom>
          <a:solidFill>
            <a:srgbClr val="F1274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6</a:t>
            </a:r>
          </a:p>
        </p:txBody>
      </p:sp>
      <p:sp>
        <p:nvSpPr>
          <p:cNvPr id="15" name="Elipse 14"/>
          <p:cNvSpPr/>
          <p:nvPr/>
        </p:nvSpPr>
        <p:spPr>
          <a:xfrm>
            <a:off x="2073276" y="4114086"/>
            <a:ext cx="457200" cy="461168"/>
          </a:xfrm>
          <a:prstGeom prst="ellipse">
            <a:avLst/>
          </a:prstGeom>
          <a:solidFill>
            <a:srgbClr val="F1274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7</a:t>
            </a:r>
          </a:p>
        </p:txBody>
      </p:sp>
      <p:sp>
        <p:nvSpPr>
          <p:cNvPr id="16" name="Elipse 15"/>
          <p:cNvSpPr/>
          <p:nvPr/>
        </p:nvSpPr>
        <p:spPr>
          <a:xfrm>
            <a:off x="2071957" y="4617323"/>
            <a:ext cx="457200" cy="461168"/>
          </a:xfrm>
          <a:prstGeom prst="ellipse">
            <a:avLst/>
          </a:prstGeom>
          <a:solidFill>
            <a:srgbClr val="F1274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8</a:t>
            </a:r>
          </a:p>
        </p:txBody>
      </p:sp>
      <p:sp>
        <p:nvSpPr>
          <p:cNvPr id="17" name="Elipse 16"/>
          <p:cNvSpPr/>
          <p:nvPr/>
        </p:nvSpPr>
        <p:spPr>
          <a:xfrm>
            <a:off x="2071957" y="5161544"/>
            <a:ext cx="457200" cy="461168"/>
          </a:xfrm>
          <a:prstGeom prst="ellipse">
            <a:avLst/>
          </a:prstGeom>
          <a:solidFill>
            <a:srgbClr val="F1274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9</a:t>
            </a:r>
          </a:p>
        </p:txBody>
      </p:sp>
      <p:sp>
        <p:nvSpPr>
          <p:cNvPr id="18" name="Elipse 17"/>
          <p:cNvSpPr/>
          <p:nvPr/>
        </p:nvSpPr>
        <p:spPr>
          <a:xfrm>
            <a:off x="2015684" y="5701429"/>
            <a:ext cx="562784" cy="461168"/>
          </a:xfrm>
          <a:prstGeom prst="ellipse">
            <a:avLst/>
          </a:prstGeom>
          <a:solidFill>
            <a:srgbClr val="F1274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smtClean="0"/>
              <a:t>10</a:t>
            </a:r>
            <a:endParaRPr lang="pt-BR" sz="1600" dirty="0"/>
          </a:p>
        </p:txBody>
      </p:sp>
      <p:sp>
        <p:nvSpPr>
          <p:cNvPr id="19" name="CaixaDeTexto 18"/>
          <p:cNvSpPr txBox="1"/>
          <p:nvPr/>
        </p:nvSpPr>
        <p:spPr>
          <a:xfrm>
            <a:off x="2736070" y="1179897"/>
            <a:ext cx="85949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>
                <a:solidFill>
                  <a:schemeClr val="bg1"/>
                </a:solidFill>
              </a:rPr>
              <a:t>Elevar a constância nos estudos e se aplicar mais nos conceitos e execuções relacionadas a </a:t>
            </a:r>
            <a:r>
              <a:rPr lang="pt-BR" dirty="0" err="1" smtClean="0">
                <a:solidFill>
                  <a:schemeClr val="bg1"/>
                </a:solidFill>
              </a:rPr>
              <a:t>responsividade</a:t>
            </a:r>
            <a:r>
              <a:rPr lang="pt-BR" dirty="0" smtClean="0">
                <a:solidFill>
                  <a:schemeClr val="bg1"/>
                </a:solidFill>
              </a:rPr>
              <a:t> (Praticar e estudar mais).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20" name="CaixaDeTexto 19"/>
          <p:cNvSpPr txBox="1"/>
          <p:nvPr/>
        </p:nvSpPr>
        <p:spPr>
          <a:xfrm>
            <a:off x="2713538" y="1906939"/>
            <a:ext cx="4766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>
                <a:solidFill>
                  <a:schemeClr val="bg1"/>
                </a:solidFill>
              </a:rPr>
              <a:t>Estabelecer expectativas com base na realidade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21" name="CaixaDeTexto 20"/>
          <p:cNvSpPr txBox="1"/>
          <p:nvPr/>
        </p:nvSpPr>
        <p:spPr>
          <a:xfrm>
            <a:off x="2736070" y="2396246"/>
            <a:ext cx="642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>
                <a:solidFill>
                  <a:schemeClr val="bg1"/>
                </a:solidFill>
              </a:rPr>
              <a:t>Observarmos as anotações que nos foram dadas e se aplicar mais.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22" name="CaixaDeTexto 21"/>
          <p:cNvSpPr txBox="1"/>
          <p:nvPr/>
        </p:nvSpPr>
        <p:spPr>
          <a:xfrm>
            <a:off x="2736070" y="2622860"/>
            <a:ext cx="92818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>
                <a:solidFill>
                  <a:schemeClr val="bg1"/>
                </a:solidFill>
              </a:rPr>
              <a:t>Buscar orientação e ajuda aos colegas do grupo que obtiveram sucesso nas matérias em atenção.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23" name="CaixaDeTexto 22"/>
          <p:cNvSpPr txBox="1"/>
          <p:nvPr/>
        </p:nvSpPr>
        <p:spPr>
          <a:xfrm>
            <a:off x="2713538" y="3072903"/>
            <a:ext cx="4743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>
                <a:solidFill>
                  <a:schemeClr val="bg1"/>
                </a:solidFill>
              </a:rPr>
              <a:t>Planejamento e nivelamento de conhecimento.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24" name="CaixaDeTexto 23"/>
          <p:cNvSpPr txBox="1"/>
          <p:nvPr/>
        </p:nvSpPr>
        <p:spPr>
          <a:xfrm>
            <a:off x="2713538" y="3617720"/>
            <a:ext cx="4889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>
                <a:solidFill>
                  <a:schemeClr val="bg1"/>
                </a:solidFill>
              </a:rPr>
              <a:t>Reuniões e validações das conclusões das tarefas.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25" name="CaixaDeTexto 24"/>
          <p:cNvSpPr txBox="1"/>
          <p:nvPr/>
        </p:nvSpPr>
        <p:spPr>
          <a:xfrm>
            <a:off x="2736070" y="4191117"/>
            <a:ext cx="4029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>
                <a:solidFill>
                  <a:schemeClr val="bg1"/>
                </a:solidFill>
              </a:rPr>
              <a:t>Mantendo os níveis de planejamento.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26" name="CaixaDeTexto 25"/>
          <p:cNvSpPr txBox="1"/>
          <p:nvPr/>
        </p:nvSpPr>
        <p:spPr>
          <a:xfrm>
            <a:off x="2717019" y="4699486"/>
            <a:ext cx="7045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>
                <a:solidFill>
                  <a:schemeClr val="bg1"/>
                </a:solidFill>
              </a:rPr>
              <a:t>Manter o respeito e manter a constância nas atividades de Team </a:t>
            </a:r>
            <a:r>
              <a:rPr lang="pt-BR" dirty="0" err="1" smtClean="0">
                <a:solidFill>
                  <a:schemeClr val="bg1"/>
                </a:solidFill>
              </a:rPr>
              <a:t>Building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27" name="CaixaDeTexto 26"/>
          <p:cNvSpPr txBox="1"/>
          <p:nvPr/>
        </p:nvSpPr>
        <p:spPr>
          <a:xfrm>
            <a:off x="2736070" y="5202043"/>
            <a:ext cx="3295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>
                <a:solidFill>
                  <a:schemeClr val="bg1"/>
                </a:solidFill>
              </a:rPr>
              <a:t>Frescobol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28" name="CaixaDeTexto 27"/>
          <p:cNvSpPr txBox="1"/>
          <p:nvPr/>
        </p:nvSpPr>
        <p:spPr>
          <a:xfrm>
            <a:off x="2713538" y="5746860"/>
            <a:ext cx="28746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>
                <a:solidFill>
                  <a:schemeClr val="bg1"/>
                </a:solidFill>
              </a:rPr>
              <a:t>Frescobol e Team </a:t>
            </a:r>
            <a:r>
              <a:rPr lang="pt-BR" dirty="0" err="1" smtClean="0">
                <a:solidFill>
                  <a:schemeClr val="bg1"/>
                </a:solidFill>
              </a:rPr>
              <a:t>Building</a:t>
            </a:r>
            <a:r>
              <a:rPr lang="pt-BR" dirty="0" smtClean="0">
                <a:solidFill>
                  <a:schemeClr val="bg1"/>
                </a:solidFill>
              </a:rPr>
              <a:t>.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31" name="Chave esquerda 30"/>
          <p:cNvSpPr/>
          <p:nvPr/>
        </p:nvSpPr>
        <p:spPr>
          <a:xfrm>
            <a:off x="1646946" y="715844"/>
            <a:ext cx="459058" cy="1030094"/>
          </a:xfrm>
          <a:prstGeom prst="leftBrace">
            <a:avLst>
              <a:gd name="adj1" fmla="val 8333"/>
              <a:gd name="adj2" fmla="val 51233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Chave esquerda 32"/>
          <p:cNvSpPr/>
          <p:nvPr/>
        </p:nvSpPr>
        <p:spPr>
          <a:xfrm>
            <a:off x="1612899" y="1866230"/>
            <a:ext cx="459058" cy="1624918"/>
          </a:xfrm>
          <a:prstGeom prst="leftBrace">
            <a:avLst>
              <a:gd name="adj1" fmla="val 8333"/>
              <a:gd name="adj2" fmla="val 51233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4" name="Chave esquerda 33"/>
          <p:cNvSpPr/>
          <p:nvPr/>
        </p:nvSpPr>
        <p:spPr>
          <a:xfrm>
            <a:off x="1645321" y="3569865"/>
            <a:ext cx="459058" cy="2592732"/>
          </a:xfrm>
          <a:prstGeom prst="leftBrace">
            <a:avLst>
              <a:gd name="adj1" fmla="val 8333"/>
              <a:gd name="adj2" fmla="val 51233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5" name="Picture 2" descr="🤪 rosto louco - Emoji Significad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261" y="994084"/>
            <a:ext cx="473613" cy="473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4" descr="Emoji Triste PNG Imagens e Moldes.com.br Emoticon emoji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137" y="2457181"/>
            <a:ext cx="453860" cy="453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6" descr="Emoticon Sorriso Emoji - Imagens grátis no Pixabay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248" y="4612292"/>
            <a:ext cx="531638" cy="543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37586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39"/>
          <a:stretch/>
        </p:blipFill>
        <p:spPr>
          <a:xfrm>
            <a:off x="0" y="-19318"/>
            <a:ext cx="12192000" cy="6877318"/>
          </a:xfrm>
          <a:prstGeom prst="rect">
            <a:avLst/>
          </a:prstGeom>
        </p:spPr>
      </p:pic>
      <p:pic>
        <p:nvPicPr>
          <p:cNvPr id="5" name="Imagem 4" descr="Desenho com traços pretos em fundo branco&#10;&#10;Descrição gerada automaticamente com confiança baixa">
            <a:extLst>
              <a:ext uri="{FF2B5EF4-FFF2-40B4-BE49-F238E27FC236}">
                <a16:creationId xmlns="" xmlns:a16="http://schemas.microsoft.com/office/drawing/2014/main" id="{71756BF8-A283-4F27-B2A8-51EBC71121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3129" y="3509187"/>
            <a:ext cx="3895997" cy="2073099"/>
          </a:xfrm>
          <a:prstGeom prst="rect">
            <a:avLst/>
          </a:prstGeom>
        </p:spPr>
      </p:pic>
      <p:sp>
        <p:nvSpPr>
          <p:cNvPr id="7" name="Google Shape;889;p73">
            <a:extLst>
              <a:ext uri="{FF2B5EF4-FFF2-40B4-BE49-F238E27FC236}">
                <a16:creationId xmlns="" xmlns:a16="http://schemas.microsoft.com/office/drawing/2014/main" id="{9B3D5A38-0CAF-4238-8C3F-10C385A83AB6}"/>
              </a:ext>
            </a:extLst>
          </p:cNvPr>
          <p:cNvSpPr txBox="1">
            <a:spLocks/>
          </p:cNvSpPr>
          <p:nvPr/>
        </p:nvSpPr>
        <p:spPr>
          <a:xfrm>
            <a:off x="7997985" y="540299"/>
            <a:ext cx="3752804" cy="1411393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ichroma"/>
              <a:buNone/>
              <a:defRPr sz="2000" b="0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pPr algn="r"/>
            <a:r>
              <a:rPr lang="pt-BR" sz="9600" dirty="0">
                <a:latin typeface="Bahnschrift SemiLight Condensed" panose="020B0502040204020203" pitchFamily="34" charset="0"/>
                <a:cs typeface="Leelawadee UI" panose="020B0502040204020203" pitchFamily="34" charset="-34"/>
              </a:rPr>
              <a:t>b</a:t>
            </a:r>
            <a:r>
              <a:rPr lang="pt-BR" sz="9600" dirty="0" smtClean="0">
                <a:latin typeface="Bahnschrift SemiLight Condensed" panose="020B0502040204020203" pitchFamily="34" charset="0"/>
                <a:cs typeface="Leelawadee UI" panose="020B0502040204020203" pitchFamily="34" charset="-34"/>
              </a:rPr>
              <a:t>rigado !</a:t>
            </a:r>
            <a:endParaRPr lang="pt-BR" sz="9600" dirty="0">
              <a:latin typeface="Bahnschrift SemiLight Condensed" panose="020B0502040204020203" pitchFamily="34" charset="0"/>
              <a:cs typeface="Leelawadee UI" panose="020B0502040204020203" pitchFamily="34" charset="-34"/>
            </a:endParaRPr>
          </a:p>
        </p:txBody>
      </p:sp>
      <p:sp>
        <p:nvSpPr>
          <p:cNvPr id="8" name="Google Shape;889;p73">
            <a:extLst>
              <a:ext uri="{FF2B5EF4-FFF2-40B4-BE49-F238E27FC236}">
                <a16:creationId xmlns="" xmlns:a16="http://schemas.microsoft.com/office/drawing/2014/main" id="{9B3D5A38-0CAF-4238-8C3F-10C385A83AB6}"/>
              </a:ext>
            </a:extLst>
          </p:cNvPr>
          <p:cNvSpPr txBox="1">
            <a:spLocks/>
          </p:cNvSpPr>
          <p:nvPr/>
        </p:nvSpPr>
        <p:spPr>
          <a:xfrm>
            <a:off x="7171107" y="371615"/>
            <a:ext cx="835853" cy="1796700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ichroma"/>
              <a:buNone/>
              <a:defRPr sz="2000" b="0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pPr algn="r"/>
            <a:r>
              <a:rPr lang="pt-BR" sz="13800" dirty="0" smtClean="0">
                <a:solidFill>
                  <a:srgbClr val="F03E60"/>
                </a:solidFill>
                <a:latin typeface="Bahnschrift SemiLight Condensed" panose="020B0502040204020203" pitchFamily="34" charset="0"/>
                <a:cs typeface="Leelawadee UI" panose="020B0502040204020203" pitchFamily="34" charset="-34"/>
              </a:rPr>
              <a:t>O</a:t>
            </a:r>
            <a:endParaRPr lang="pt-BR" sz="13800" dirty="0">
              <a:solidFill>
                <a:srgbClr val="F03E60"/>
              </a:solidFill>
              <a:latin typeface="Bahnschrift SemiLight Condensed" panose="020B0502040204020203" pitchFamily="34" charset="0"/>
              <a:cs typeface="Leelawadee UI" panose="020B0502040204020203" pitchFamily="34" charset="-34"/>
            </a:endParaRPr>
          </a:p>
        </p:txBody>
      </p:sp>
      <p:sp>
        <p:nvSpPr>
          <p:cNvPr id="12" name="Google Shape;929;p77"/>
          <p:cNvSpPr txBox="1">
            <a:spLocks noGrp="1"/>
          </p:cNvSpPr>
          <p:nvPr>
            <p:ph type="subTitle" idx="1"/>
          </p:nvPr>
        </p:nvSpPr>
        <p:spPr>
          <a:xfrm>
            <a:off x="8122781" y="2066926"/>
            <a:ext cx="2560683" cy="6230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  <a:latin typeface="+mj-lt"/>
              </a:rPr>
              <a:t>Alguma pergunta?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en" dirty="0">
              <a:solidFill>
                <a:schemeClr val="bg1"/>
              </a:solidFill>
              <a:latin typeface="+mj-lt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en" dirty="0">
              <a:solidFill>
                <a:schemeClr val="bg1"/>
              </a:solidFill>
              <a:latin typeface="+mj-lt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en" dirty="0">
              <a:solidFill>
                <a:schemeClr val="bg1"/>
              </a:solidFill>
              <a:latin typeface="+mj-lt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en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3" name="CaixaDeTexto 12"/>
          <p:cNvSpPr txBox="1"/>
          <p:nvPr/>
        </p:nvSpPr>
        <p:spPr>
          <a:xfrm>
            <a:off x="7748690" y="3836813"/>
            <a:ext cx="38485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smtClean="0">
                <a:solidFill>
                  <a:schemeClr val="bg1"/>
                </a:solidFill>
                <a:latin typeface="+mj-lt"/>
              </a:rPr>
              <a:t>Agradecimento especial para: </a:t>
            </a:r>
          </a:p>
          <a:p>
            <a:endParaRPr lang="pt-BR" sz="2400" dirty="0">
              <a:latin typeface="+mj-lt"/>
            </a:endParaRPr>
          </a:p>
        </p:txBody>
      </p:sp>
      <p:sp>
        <p:nvSpPr>
          <p:cNvPr id="14" name="Elipse 13"/>
          <p:cNvSpPr/>
          <p:nvPr/>
        </p:nvSpPr>
        <p:spPr>
          <a:xfrm>
            <a:off x="7966117" y="4443959"/>
            <a:ext cx="1437006" cy="1478508"/>
          </a:xfrm>
          <a:prstGeom prst="ellipse">
            <a:avLst/>
          </a:prstGeom>
          <a:solidFill>
            <a:schemeClr val="tx1"/>
          </a:solidFill>
          <a:ln>
            <a:solidFill>
              <a:srgbClr val="F127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Elipse 14"/>
          <p:cNvSpPr/>
          <p:nvPr/>
        </p:nvSpPr>
        <p:spPr>
          <a:xfrm>
            <a:off x="9804307" y="4423819"/>
            <a:ext cx="1437006" cy="1478508"/>
          </a:xfrm>
          <a:prstGeom prst="ellipse">
            <a:avLst/>
          </a:prstGeom>
          <a:solidFill>
            <a:schemeClr val="tx1"/>
          </a:solidFill>
          <a:ln>
            <a:solidFill>
              <a:srgbClr val="F127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26" name="Picture 2" descr="PayGo - Conecta. Integra. Simplifica.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3417" y="4990157"/>
            <a:ext cx="1293115" cy="344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andTec Digital School | Hom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3062" y="4942220"/>
            <a:ext cx="1278029" cy="440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1213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643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920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77259" cy="6858000"/>
          </a:xfrm>
          <a:prstGeom prst="rect">
            <a:avLst/>
          </a:prstGeom>
        </p:spPr>
      </p:pic>
      <p:sp>
        <p:nvSpPr>
          <p:cNvPr id="15" name="Elipse 14"/>
          <p:cNvSpPr/>
          <p:nvPr/>
        </p:nvSpPr>
        <p:spPr>
          <a:xfrm>
            <a:off x="671433" y="964770"/>
            <a:ext cx="2380527" cy="2404151"/>
          </a:xfrm>
          <a:prstGeom prst="ellipse">
            <a:avLst/>
          </a:prstGeom>
          <a:solidFill>
            <a:schemeClr val="tx1"/>
          </a:solidFill>
          <a:ln>
            <a:solidFill>
              <a:srgbClr val="F127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Google Shape;889;p73">
            <a:extLst>
              <a:ext uri="{FF2B5EF4-FFF2-40B4-BE49-F238E27FC236}">
                <a16:creationId xmlns="" xmlns:a16="http://schemas.microsoft.com/office/drawing/2014/main" id="{9B3D5A38-0CAF-4238-8C3F-10C385A83AB6}"/>
              </a:ext>
            </a:extLst>
          </p:cNvPr>
          <p:cNvSpPr txBox="1">
            <a:spLocks/>
          </p:cNvSpPr>
          <p:nvPr/>
        </p:nvSpPr>
        <p:spPr>
          <a:xfrm>
            <a:off x="5098836" y="-79990"/>
            <a:ext cx="2425134" cy="852058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ichroma"/>
              <a:buNone/>
              <a:defRPr sz="2000" b="0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pPr algn="r"/>
            <a:r>
              <a:rPr lang="en" sz="4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</a:rPr>
              <a:t>NOSSO TIME</a:t>
            </a:r>
            <a:endParaRPr lang="pt-BR" sz="4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SemiLight Condensed" panose="020B0502040204020203" pitchFamily="34" charset="0"/>
              <a:cs typeface="Leelawadee UI" panose="020B0502040204020203" pitchFamily="34" charset="-34"/>
            </a:endParaRPr>
          </a:p>
        </p:txBody>
      </p:sp>
      <p:sp>
        <p:nvSpPr>
          <p:cNvPr id="27" name="Elipse 26"/>
          <p:cNvSpPr/>
          <p:nvPr/>
        </p:nvSpPr>
        <p:spPr>
          <a:xfrm>
            <a:off x="7073124" y="3799603"/>
            <a:ext cx="2380527" cy="2433025"/>
          </a:xfrm>
          <a:prstGeom prst="ellipse">
            <a:avLst/>
          </a:prstGeom>
          <a:solidFill>
            <a:schemeClr val="tx1"/>
          </a:solidFill>
          <a:ln>
            <a:solidFill>
              <a:srgbClr val="F127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Elipse 28"/>
          <p:cNvSpPr/>
          <p:nvPr/>
        </p:nvSpPr>
        <p:spPr>
          <a:xfrm>
            <a:off x="2994125" y="3743621"/>
            <a:ext cx="2394380" cy="2433025"/>
          </a:xfrm>
          <a:prstGeom prst="ellipse">
            <a:avLst/>
          </a:prstGeom>
          <a:solidFill>
            <a:schemeClr val="tx1"/>
          </a:solidFill>
          <a:ln>
            <a:solidFill>
              <a:srgbClr val="F127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Elipse 29"/>
          <p:cNvSpPr/>
          <p:nvPr/>
        </p:nvSpPr>
        <p:spPr>
          <a:xfrm>
            <a:off x="9129085" y="850283"/>
            <a:ext cx="2380527" cy="2433025"/>
          </a:xfrm>
          <a:prstGeom prst="ellipse">
            <a:avLst/>
          </a:prstGeom>
          <a:solidFill>
            <a:schemeClr val="tx1"/>
          </a:solidFill>
          <a:ln>
            <a:solidFill>
              <a:srgbClr val="F127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02" r="20796"/>
          <a:stretch/>
        </p:blipFill>
        <p:spPr>
          <a:xfrm>
            <a:off x="7161111" y="3971697"/>
            <a:ext cx="2204551" cy="2105311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49" r="21489"/>
          <a:stretch/>
        </p:blipFill>
        <p:spPr>
          <a:xfrm>
            <a:off x="776140" y="1107988"/>
            <a:ext cx="2171112" cy="2129010"/>
          </a:xfrm>
          <a:prstGeom prst="rect">
            <a:avLst/>
          </a:prstGeom>
        </p:spPr>
      </p:pic>
      <p:pic>
        <p:nvPicPr>
          <p:cNvPr id="33" name="Imagem 32" descr="Desenho com traços pretos em fundo branco&#10;&#10;Descrição gerada automaticamente com confiança baixa">
            <a:extLst>
              <a:ext uri="{FF2B5EF4-FFF2-40B4-BE49-F238E27FC236}">
                <a16:creationId xmlns="" xmlns:a16="http://schemas.microsoft.com/office/drawing/2014/main" id="{4D8FEDAC-3813-4084-9334-0DA2140347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56806" y="6239027"/>
            <a:ext cx="771917" cy="410745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98426" l="0" r="9515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120" r="24894"/>
          <a:stretch/>
        </p:blipFill>
        <p:spPr>
          <a:xfrm>
            <a:off x="3087050" y="3799603"/>
            <a:ext cx="2310163" cy="2321060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593" b="98241" l="5781" r="9234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922" t="2441" r="23310" b="2723"/>
          <a:stretch/>
        </p:blipFill>
        <p:spPr>
          <a:xfrm>
            <a:off x="9208594" y="964770"/>
            <a:ext cx="2221508" cy="2204050"/>
          </a:xfrm>
          <a:prstGeom prst="rect">
            <a:avLst/>
          </a:prstGeom>
        </p:spPr>
      </p:pic>
      <p:sp>
        <p:nvSpPr>
          <p:cNvPr id="20" name="Google Shape;889;p73">
            <a:extLst>
              <a:ext uri="{FF2B5EF4-FFF2-40B4-BE49-F238E27FC236}">
                <a16:creationId xmlns="" xmlns:a16="http://schemas.microsoft.com/office/drawing/2014/main" id="{9B3D5A38-0CAF-4238-8C3F-10C385A83AB6}"/>
              </a:ext>
            </a:extLst>
          </p:cNvPr>
          <p:cNvSpPr txBox="1">
            <a:spLocks/>
          </p:cNvSpPr>
          <p:nvPr/>
        </p:nvSpPr>
        <p:spPr>
          <a:xfrm>
            <a:off x="7161327" y="6334900"/>
            <a:ext cx="2307771" cy="463200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ichroma"/>
              <a:buNone/>
              <a:defRPr sz="2000" b="0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pPr algn="r"/>
            <a:r>
              <a:rPr lang="pt-BR" sz="3000" dirty="0">
                <a:solidFill>
                  <a:srgbClr val="F1274E"/>
                </a:solidFill>
                <a:latin typeface="Bahnschrift SemiLight Condensed" panose="020B0502040204020203" pitchFamily="34" charset="0"/>
                <a:cs typeface="Leelawadee UI" panose="020B0502040204020203" pitchFamily="34" charset="-34"/>
              </a:rPr>
              <a:t>Leonardo Arruda</a:t>
            </a:r>
          </a:p>
        </p:txBody>
      </p:sp>
      <p:sp>
        <p:nvSpPr>
          <p:cNvPr id="16" name="Google Shape;889;p73">
            <a:extLst>
              <a:ext uri="{FF2B5EF4-FFF2-40B4-BE49-F238E27FC236}">
                <a16:creationId xmlns="" xmlns:a16="http://schemas.microsoft.com/office/drawing/2014/main" id="{9B3D5A38-0CAF-4238-8C3F-10C385A83AB6}"/>
              </a:ext>
            </a:extLst>
          </p:cNvPr>
          <p:cNvSpPr txBox="1">
            <a:spLocks/>
          </p:cNvSpPr>
          <p:nvPr/>
        </p:nvSpPr>
        <p:spPr>
          <a:xfrm>
            <a:off x="7163719" y="6306781"/>
            <a:ext cx="2307771" cy="463200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ichroma"/>
              <a:buNone/>
              <a:defRPr sz="2000" b="0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pPr algn="r"/>
            <a:r>
              <a:rPr lang="pt-BR" sz="3000" dirty="0">
                <a:latin typeface="Bahnschrift SemiLight Condensed" panose="020B0502040204020203" pitchFamily="34" charset="0"/>
                <a:cs typeface="Leelawadee UI" panose="020B0502040204020203" pitchFamily="34" charset="-34"/>
              </a:rPr>
              <a:t>Leonardo Arruda</a:t>
            </a:r>
          </a:p>
        </p:txBody>
      </p:sp>
      <p:sp>
        <p:nvSpPr>
          <p:cNvPr id="21" name="Google Shape;889;p73">
            <a:extLst>
              <a:ext uri="{FF2B5EF4-FFF2-40B4-BE49-F238E27FC236}">
                <a16:creationId xmlns="" xmlns:a16="http://schemas.microsoft.com/office/drawing/2014/main" id="{9B3D5A38-0CAF-4238-8C3F-10C385A83AB6}"/>
              </a:ext>
            </a:extLst>
          </p:cNvPr>
          <p:cNvSpPr txBox="1">
            <a:spLocks/>
          </p:cNvSpPr>
          <p:nvPr/>
        </p:nvSpPr>
        <p:spPr>
          <a:xfrm>
            <a:off x="745330" y="3499350"/>
            <a:ext cx="2241958" cy="463200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ichroma"/>
              <a:buNone/>
              <a:defRPr sz="2000" b="0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pPr algn="r"/>
            <a:r>
              <a:rPr lang="pt-BR" sz="3000" dirty="0" smtClean="0">
                <a:solidFill>
                  <a:srgbClr val="F03E60"/>
                </a:solidFill>
                <a:latin typeface="Bahnschrift SemiLight Condensed" panose="020B0502040204020203" pitchFamily="34" charset="0"/>
                <a:cs typeface="Leelawadee UI" panose="020B0502040204020203" pitchFamily="34" charset="-34"/>
              </a:rPr>
              <a:t>Júlia Budavicius</a:t>
            </a:r>
            <a:endParaRPr lang="pt-BR" sz="3000" dirty="0">
              <a:solidFill>
                <a:srgbClr val="F03E60"/>
              </a:solidFill>
              <a:latin typeface="Bahnschrift SemiLight Condensed" panose="020B0502040204020203" pitchFamily="34" charset="0"/>
              <a:cs typeface="Leelawadee UI" panose="020B0502040204020203" pitchFamily="34" charset="-34"/>
            </a:endParaRPr>
          </a:p>
        </p:txBody>
      </p:sp>
      <p:sp>
        <p:nvSpPr>
          <p:cNvPr id="18" name="Google Shape;889;p73">
            <a:extLst>
              <a:ext uri="{FF2B5EF4-FFF2-40B4-BE49-F238E27FC236}">
                <a16:creationId xmlns="" xmlns:a16="http://schemas.microsoft.com/office/drawing/2014/main" id="{9B3D5A38-0CAF-4238-8C3F-10C385A83AB6}"/>
              </a:ext>
            </a:extLst>
          </p:cNvPr>
          <p:cNvSpPr txBox="1">
            <a:spLocks/>
          </p:cNvSpPr>
          <p:nvPr/>
        </p:nvSpPr>
        <p:spPr>
          <a:xfrm>
            <a:off x="745330" y="3466817"/>
            <a:ext cx="2241958" cy="463200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ichroma"/>
              <a:buNone/>
              <a:defRPr sz="2000" b="0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pPr algn="r"/>
            <a:r>
              <a:rPr lang="pt-BR" sz="3000" dirty="0" smtClean="0">
                <a:latin typeface="Bahnschrift SemiLight Condensed" panose="020B0502040204020203" pitchFamily="34" charset="0"/>
                <a:cs typeface="Leelawadee UI" panose="020B0502040204020203" pitchFamily="34" charset="-34"/>
              </a:rPr>
              <a:t>Júlia Budavicius</a:t>
            </a:r>
            <a:endParaRPr lang="pt-BR" sz="3000" dirty="0">
              <a:latin typeface="Bahnschrift SemiLight Condensed" panose="020B0502040204020203" pitchFamily="34" charset="0"/>
              <a:cs typeface="Leelawadee UI" panose="020B0502040204020203" pitchFamily="34" charset="-34"/>
            </a:endParaRPr>
          </a:p>
        </p:txBody>
      </p:sp>
      <p:sp>
        <p:nvSpPr>
          <p:cNvPr id="22" name="Google Shape;889;p73">
            <a:extLst>
              <a:ext uri="{FF2B5EF4-FFF2-40B4-BE49-F238E27FC236}">
                <a16:creationId xmlns="" xmlns:a16="http://schemas.microsoft.com/office/drawing/2014/main" id="{9B3D5A38-0CAF-4238-8C3F-10C385A83AB6}"/>
              </a:ext>
            </a:extLst>
          </p:cNvPr>
          <p:cNvSpPr txBox="1">
            <a:spLocks/>
          </p:cNvSpPr>
          <p:nvPr/>
        </p:nvSpPr>
        <p:spPr>
          <a:xfrm>
            <a:off x="3206030" y="6344379"/>
            <a:ext cx="1945160" cy="463200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ichroma"/>
              <a:buNone/>
              <a:defRPr sz="2000" b="0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pPr algn="r"/>
            <a:r>
              <a:rPr lang="pt-BR" sz="3000" dirty="0" smtClean="0">
                <a:solidFill>
                  <a:srgbClr val="F1274E"/>
                </a:solidFill>
                <a:latin typeface="Bahnschrift SemiLight Condensed" panose="020B0502040204020203" pitchFamily="34" charset="0"/>
                <a:cs typeface="Leelawadee UI" panose="020B0502040204020203" pitchFamily="34" charset="-34"/>
              </a:rPr>
              <a:t>Gabriel Alves</a:t>
            </a:r>
            <a:endParaRPr lang="pt-BR" sz="3000" dirty="0">
              <a:solidFill>
                <a:srgbClr val="F1274E"/>
              </a:solidFill>
              <a:latin typeface="Bahnschrift SemiLight Condensed" panose="020B0502040204020203" pitchFamily="34" charset="0"/>
              <a:cs typeface="Leelawadee UI" panose="020B0502040204020203" pitchFamily="34" charset="-34"/>
            </a:endParaRPr>
          </a:p>
        </p:txBody>
      </p:sp>
      <p:sp>
        <p:nvSpPr>
          <p:cNvPr id="31" name="Google Shape;889;p73">
            <a:extLst>
              <a:ext uri="{FF2B5EF4-FFF2-40B4-BE49-F238E27FC236}">
                <a16:creationId xmlns="" xmlns:a16="http://schemas.microsoft.com/office/drawing/2014/main" id="{9B3D5A38-0CAF-4238-8C3F-10C385A83AB6}"/>
              </a:ext>
            </a:extLst>
          </p:cNvPr>
          <p:cNvSpPr txBox="1">
            <a:spLocks/>
          </p:cNvSpPr>
          <p:nvPr/>
        </p:nvSpPr>
        <p:spPr>
          <a:xfrm>
            <a:off x="3206030" y="6328583"/>
            <a:ext cx="1945160" cy="463200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ichroma"/>
              <a:buNone/>
              <a:defRPr sz="2000" b="0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pPr algn="r"/>
            <a:r>
              <a:rPr lang="pt-BR" sz="3000" dirty="0" smtClean="0">
                <a:latin typeface="Bahnschrift SemiLight Condensed" panose="020B0502040204020203" pitchFamily="34" charset="0"/>
                <a:cs typeface="Leelawadee UI" panose="020B0502040204020203" pitchFamily="34" charset="-34"/>
              </a:rPr>
              <a:t>Gabriel Alves</a:t>
            </a:r>
            <a:endParaRPr lang="pt-BR" sz="3000" dirty="0">
              <a:latin typeface="Bahnschrift SemiLight Condensed" panose="020B0502040204020203" pitchFamily="34" charset="0"/>
              <a:cs typeface="Leelawadee UI" panose="020B0502040204020203" pitchFamily="34" charset="-34"/>
            </a:endParaRPr>
          </a:p>
        </p:txBody>
      </p:sp>
      <p:sp>
        <p:nvSpPr>
          <p:cNvPr id="25" name="Google Shape;889;p73">
            <a:extLst>
              <a:ext uri="{FF2B5EF4-FFF2-40B4-BE49-F238E27FC236}">
                <a16:creationId xmlns="" xmlns:a16="http://schemas.microsoft.com/office/drawing/2014/main" id="{9B3D5A38-0CAF-4238-8C3F-10C385A83AB6}"/>
              </a:ext>
            </a:extLst>
          </p:cNvPr>
          <p:cNvSpPr txBox="1">
            <a:spLocks/>
          </p:cNvSpPr>
          <p:nvPr/>
        </p:nvSpPr>
        <p:spPr>
          <a:xfrm>
            <a:off x="9109622" y="3501310"/>
            <a:ext cx="2581626" cy="463200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ichroma"/>
              <a:buNone/>
              <a:defRPr sz="2000" b="0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pPr algn="r"/>
            <a:r>
              <a:rPr lang="pt-BR" sz="3000" dirty="0" smtClean="0">
                <a:solidFill>
                  <a:srgbClr val="F03E60"/>
                </a:solidFill>
                <a:latin typeface="Bahnschrift SemiLight Condensed" panose="020B0502040204020203" pitchFamily="34" charset="0"/>
                <a:cs typeface="Leelawadee UI" panose="020B0502040204020203" pitchFamily="34" charset="-34"/>
              </a:rPr>
              <a:t>Gustavo Quaresma</a:t>
            </a:r>
            <a:endParaRPr lang="pt-BR" sz="3000" dirty="0">
              <a:solidFill>
                <a:srgbClr val="F03E60"/>
              </a:solidFill>
              <a:latin typeface="Bahnschrift SemiLight Condensed" panose="020B0502040204020203" pitchFamily="34" charset="0"/>
              <a:cs typeface="Leelawadee UI" panose="020B0502040204020203" pitchFamily="34" charset="-34"/>
            </a:endParaRPr>
          </a:p>
        </p:txBody>
      </p:sp>
      <p:sp>
        <p:nvSpPr>
          <p:cNvPr id="32" name="Google Shape;889;p73">
            <a:extLst>
              <a:ext uri="{FF2B5EF4-FFF2-40B4-BE49-F238E27FC236}">
                <a16:creationId xmlns="" xmlns:a16="http://schemas.microsoft.com/office/drawing/2014/main" id="{9B3D5A38-0CAF-4238-8C3F-10C385A83AB6}"/>
              </a:ext>
            </a:extLst>
          </p:cNvPr>
          <p:cNvSpPr txBox="1">
            <a:spLocks/>
          </p:cNvSpPr>
          <p:nvPr/>
        </p:nvSpPr>
        <p:spPr>
          <a:xfrm>
            <a:off x="9109622" y="3460197"/>
            <a:ext cx="2581626" cy="463200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ichroma"/>
              <a:buNone/>
              <a:defRPr sz="2000" b="0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pPr algn="r"/>
            <a:r>
              <a:rPr lang="pt-BR" sz="3000" dirty="0" smtClean="0">
                <a:latin typeface="Bahnschrift SemiLight Condensed" panose="020B0502040204020203" pitchFamily="34" charset="0"/>
                <a:cs typeface="Leelawadee UI" panose="020B0502040204020203" pitchFamily="34" charset="-34"/>
              </a:rPr>
              <a:t>Gustavo Quaresma</a:t>
            </a:r>
            <a:endParaRPr lang="pt-BR" sz="3000" dirty="0">
              <a:latin typeface="Bahnschrift SemiLight Condensed" panose="020B0502040204020203" pitchFamily="34" charset="0"/>
              <a:cs typeface="Leelawadee UI" panose="020B0502040204020203" pitchFamily="34" charset="-34"/>
            </a:endParaRPr>
          </a:p>
        </p:txBody>
      </p:sp>
      <p:sp>
        <p:nvSpPr>
          <p:cNvPr id="44" name="Elipse 43"/>
          <p:cNvSpPr/>
          <p:nvPr/>
        </p:nvSpPr>
        <p:spPr>
          <a:xfrm>
            <a:off x="5053184" y="902817"/>
            <a:ext cx="2380527" cy="2433025"/>
          </a:xfrm>
          <a:prstGeom prst="ellipse">
            <a:avLst/>
          </a:prstGeom>
          <a:solidFill>
            <a:schemeClr val="tx1"/>
          </a:solidFill>
          <a:ln>
            <a:solidFill>
              <a:srgbClr val="F127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5" name="Imagem 44"/>
          <p:cNvPicPr>
            <a:picLocks noChangeAspect="1"/>
          </p:cNvPicPr>
          <p:nvPr/>
        </p:nvPicPr>
        <p:blipFill rotWithShape="1">
          <a:blip r:embed="rId10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34" r="21313"/>
          <a:stretch/>
        </p:blipFill>
        <p:spPr>
          <a:xfrm>
            <a:off x="5150771" y="1074911"/>
            <a:ext cx="2171112" cy="2100066"/>
          </a:xfrm>
          <a:prstGeom prst="rect">
            <a:avLst/>
          </a:prstGeom>
        </p:spPr>
      </p:pic>
      <p:sp>
        <p:nvSpPr>
          <p:cNvPr id="46" name="Google Shape;889;p73">
            <a:extLst>
              <a:ext uri="{FF2B5EF4-FFF2-40B4-BE49-F238E27FC236}">
                <a16:creationId xmlns="" xmlns:a16="http://schemas.microsoft.com/office/drawing/2014/main" id="{9B3D5A38-0CAF-4238-8C3F-10C385A83AB6}"/>
              </a:ext>
            </a:extLst>
          </p:cNvPr>
          <p:cNvSpPr txBox="1">
            <a:spLocks/>
          </p:cNvSpPr>
          <p:nvPr/>
        </p:nvSpPr>
        <p:spPr>
          <a:xfrm>
            <a:off x="5357547" y="3499350"/>
            <a:ext cx="1907713" cy="463200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ichroma"/>
              <a:buNone/>
              <a:defRPr sz="2000" b="0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pPr algn="r"/>
            <a:r>
              <a:rPr lang="pt-BR" sz="3000" dirty="0" smtClean="0">
                <a:solidFill>
                  <a:schemeClr val="tx1"/>
                </a:solidFill>
                <a:latin typeface="Bahnschrift SemiLight Condensed" panose="020B0502040204020203" pitchFamily="34" charset="0"/>
                <a:cs typeface="Leelawadee UI" panose="020B0502040204020203" pitchFamily="34" charset="-34"/>
              </a:rPr>
              <a:t>Thais Oliveira</a:t>
            </a:r>
            <a:endParaRPr lang="pt-BR" sz="3000" dirty="0">
              <a:solidFill>
                <a:schemeClr val="tx1"/>
              </a:solidFill>
              <a:latin typeface="Bahnschrift SemiLight Condensed" panose="020B0502040204020203" pitchFamily="34" charset="0"/>
              <a:cs typeface="Leelawadee UI" panose="020B0502040204020203" pitchFamily="34" charset="-34"/>
            </a:endParaRPr>
          </a:p>
        </p:txBody>
      </p:sp>
      <p:sp>
        <p:nvSpPr>
          <p:cNvPr id="47" name="Google Shape;889;p73">
            <a:extLst>
              <a:ext uri="{FF2B5EF4-FFF2-40B4-BE49-F238E27FC236}">
                <a16:creationId xmlns="" xmlns:a16="http://schemas.microsoft.com/office/drawing/2014/main" id="{9B3D5A38-0CAF-4238-8C3F-10C385A83AB6}"/>
              </a:ext>
            </a:extLst>
          </p:cNvPr>
          <p:cNvSpPr txBox="1">
            <a:spLocks/>
          </p:cNvSpPr>
          <p:nvPr/>
        </p:nvSpPr>
        <p:spPr>
          <a:xfrm>
            <a:off x="5361614" y="3448214"/>
            <a:ext cx="1907713" cy="463200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ichroma"/>
              <a:buNone/>
              <a:defRPr sz="2000" b="0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pPr algn="r"/>
            <a:r>
              <a:rPr lang="pt-BR" sz="3000" dirty="0" smtClean="0">
                <a:latin typeface="Bahnschrift SemiLight Condensed" panose="020B0502040204020203" pitchFamily="34" charset="0"/>
                <a:cs typeface="Leelawadee UI" panose="020B0502040204020203" pitchFamily="34" charset="-34"/>
              </a:rPr>
              <a:t>Thais Oliveira</a:t>
            </a:r>
            <a:endParaRPr lang="pt-BR" sz="3000" dirty="0">
              <a:latin typeface="Bahnschrift SemiLight Condensed" panose="020B0502040204020203" pitchFamily="34" charset="0"/>
              <a:cs typeface="Leelawadee UI" panose="020B05020402040202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916965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m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347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0039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83"/>
          <a:stretch/>
        </p:blipFill>
        <p:spPr>
          <a:xfrm>
            <a:off x="0" y="0"/>
            <a:ext cx="12192000" cy="6865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1072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3939" r="1" b="12459"/>
          <a:stretch/>
        </p:blipFill>
        <p:spPr>
          <a:xfrm>
            <a:off x="0" y="0"/>
            <a:ext cx="12192000" cy="6865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2850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427"/>
          <a:stretch/>
        </p:blipFill>
        <p:spPr>
          <a:xfrm>
            <a:off x="0" y="0"/>
            <a:ext cx="122248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5004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39"/>
          <a:stretch/>
        </p:blipFill>
        <p:spPr>
          <a:xfrm>
            <a:off x="0" y="-19318"/>
            <a:ext cx="12192000" cy="6877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4731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3939" r="1" b="12459"/>
          <a:stretch/>
        </p:blipFill>
        <p:spPr>
          <a:xfrm>
            <a:off x="0" y="0"/>
            <a:ext cx="12192000" cy="6865034"/>
          </a:xfrm>
          <a:prstGeom prst="rect">
            <a:avLst/>
          </a:prstGeom>
        </p:spPr>
      </p:pic>
      <p:sp>
        <p:nvSpPr>
          <p:cNvPr id="5" name="Google Shape;889;p73">
            <a:extLst>
              <a:ext uri="{FF2B5EF4-FFF2-40B4-BE49-F238E27FC236}">
                <a16:creationId xmlns="" xmlns:a16="http://schemas.microsoft.com/office/drawing/2014/main" id="{9B3D5A38-0CAF-4238-8C3F-10C385A83AB6}"/>
              </a:ext>
            </a:extLst>
          </p:cNvPr>
          <p:cNvSpPr txBox="1">
            <a:spLocks/>
          </p:cNvSpPr>
          <p:nvPr/>
        </p:nvSpPr>
        <p:spPr>
          <a:xfrm>
            <a:off x="4249615" y="202728"/>
            <a:ext cx="3692770" cy="852058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ichroma"/>
              <a:buNone/>
              <a:defRPr sz="2000" b="0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pPr algn="r"/>
            <a:r>
              <a:rPr lang="pt-BR" sz="4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  <a:cs typeface="Leelawadee UI" panose="020B0502040204020203" pitchFamily="34" charset="-34"/>
              </a:rPr>
              <a:t>Contextualização</a:t>
            </a:r>
            <a:endParaRPr lang="pt-BR" sz="4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SemiLight Condensed" panose="020B0502040204020203" pitchFamily="34" charset="0"/>
              <a:cs typeface="Leelawadee UI" panose="020B0502040204020203" pitchFamily="34" charset="-34"/>
            </a:endParaRPr>
          </a:p>
        </p:txBody>
      </p:sp>
      <p:sp>
        <p:nvSpPr>
          <p:cNvPr id="6" name="Google Shape;463;p50"/>
          <p:cNvSpPr txBox="1">
            <a:spLocks/>
          </p:cNvSpPr>
          <p:nvPr/>
        </p:nvSpPr>
        <p:spPr>
          <a:xfrm>
            <a:off x="877534" y="1995387"/>
            <a:ext cx="10833819" cy="3682862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pt-BR" dirty="0" smtClean="0">
                <a:solidFill>
                  <a:schemeClr val="bg1"/>
                </a:solidFill>
                <a:latin typeface="+mj-lt"/>
              </a:rPr>
              <a:t>Uma empresa de edição de vídeos para </a:t>
            </a:r>
            <a:r>
              <a:rPr lang="pt-BR" b="1" dirty="0" err="1" smtClean="0">
                <a:solidFill>
                  <a:schemeClr val="bg1"/>
                </a:solidFill>
                <a:latin typeface="+mj-lt"/>
              </a:rPr>
              <a:t>Youtuber’s</a:t>
            </a:r>
            <a:r>
              <a:rPr lang="pt-BR" dirty="0" smtClean="0">
                <a:solidFill>
                  <a:schemeClr val="bg1"/>
                </a:solidFill>
                <a:latin typeface="+mj-lt"/>
              </a:rPr>
              <a:t> passou a ter problemas em algumas máquinas quando começa a </a:t>
            </a:r>
            <a:r>
              <a:rPr lang="pt-BR" dirty="0" err="1" smtClean="0">
                <a:solidFill>
                  <a:schemeClr val="bg1"/>
                </a:solidFill>
                <a:latin typeface="+mj-lt"/>
              </a:rPr>
              <a:t>renderizar</a:t>
            </a:r>
            <a:r>
              <a:rPr lang="pt-BR" dirty="0" smtClean="0">
                <a:solidFill>
                  <a:schemeClr val="bg1"/>
                </a:solidFill>
                <a:latin typeface="+mj-lt"/>
              </a:rPr>
              <a:t> seus vídeos.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pt-BR" dirty="0">
              <a:solidFill>
                <a:schemeClr val="bg1"/>
              </a:solidFill>
              <a:latin typeface="+mj-lt"/>
            </a:endParaRP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pt-BR" dirty="0" smtClean="0">
              <a:solidFill>
                <a:schemeClr val="bg1"/>
              </a:solidFill>
              <a:latin typeface="+mj-lt"/>
            </a:endParaRPr>
          </a:p>
          <a:p>
            <a:pPr marL="533400" lvl="1" indent="-292100">
              <a:spcBef>
                <a:spcPts val="1600"/>
              </a:spcBef>
              <a:buSzPts val="1600"/>
              <a:buFont typeface="Didact Gothic"/>
              <a:buChar char="○"/>
            </a:pPr>
            <a:r>
              <a:rPr lang="pt-BR" dirty="0" smtClean="0">
                <a:solidFill>
                  <a:schemeClr val="bg1"/>
                </a:solidFill>
                <a:latin typeface="+mj-lt"/>
              </a:rPr>
              <a:t>Máquina desligando.</a:t>
            </a:r>
          </a:p>
          <a:p>
            <a:pPr marL="533400" lvl="1" indent="-292100">
              <a:spcBef>
                <a:spcPts val="1600"/>
              </a:spcBef>
              <a:buSzPts val="1600"/>
              <a:buFont typeface="Didact Gothic"/>
              <a:buChar char="○"/>
            </a:pPr>
            <a:r>
              <a:rPr lang="pt-BR" dirty="0" err="1" smtClean="0">
                <a:solidFill>
                  <a:schemeClr val="bg1"/>
                </a:solidFill>
                <a:latin typeface="+mj-lt"/>
              </a:rPr>
              <a:t>Renderização</a:t>
            </a:r>
            <a:r>
              <a:rPr lang="pt-BR" dirty="0" smtClean="0">
                <a:solidFill>
                  <a:schemeClr val="bg1"/>
                </a:solidFill>
                <a:latin typeface="+mj-lt"/>
              </a:rPr>
              <a:t> não concluída e/ou atrasada.</a:t>
            </a:r>
          </a:p>
          <a:p>
            <a:pPr marL="533400" lvl="1" indent="-292100">
              <a:spcBef>
                <a:spcPts val="1600"/>
              </a:spcBef>
              <a:buSzPts val="1600"/>
              <a:buFont typeface="Didact Gothic"/>
              <a:buChar char="○"/>
            </a:pPr>
            <a:r>
              <a:rPr lang="pt-BR" dirty="0" smtClean="0">
                <a:solidFill>
                  <a:schemeClr val="bg1"/>
                </a:solidFill>
                <a:latin typeface="+mj-lt"/>
              </a:rPr>
              <a:t>Gargalo no processo.</a:t>
            </a:r>
          </a:p>
          <a:p>
            <a:pPr marL="0" indent="0">
              <a:spcBef>
                <a:spcPts val="1600"/>
              </a:spcBef>
              <a:spcAft>
                <a:spcPts val="1600"/>
              </a:spcAft>
              <a:buFont typeface="Arial" panose="020B0604020202020204" pitchFamily="34" charset="0"/>
              <a:buNone/>
            </a:pPr>
            <a:r>
              <a:rPr lang="pt-BR" dirty="0" smtClean="0">
                <a:solidFill>
                  <a:schemeClr val="bg1"/>
                </a:solidFill>
              </a:rPr>
              <a:t/>
            </a:r>
            <a:br>
              <a:rPr lang="pt-BR" dirty="0" smtClean="0">
                <a:solidFill>
                  <a:schemeClr val="bg1"/>
                </a:solidFill>
              </a:rPr>
            </a:br>
            <a:endParaRPr lang="pt-BR" dirty="0">
              <a:solidFill>
                <a:schemeClr val="bg1"/>
              </a:solidFill>
            </a:endParaRPr>
          </a:p>
        </p:txBody>
      </p:sp>
      <p:pic>
        <p:nvPicPr>
          <p:cNvPr id="7" name="Imagem 6" descr="Desenho com traços pretos em fundo branco&#10;&#10;Descrição gerada automaticamente com confiança baixa">
            <a:extLst>
              <a:ext uri="{FF2B5EF4-FFF2-40B4-BE49-F238E27FC236}">
                <a16:creationId xmlns="" xmlns:a16="http://schemas.microsoft.com/office/drawing/2014/main" id="{4D8FEDAC-3813-4084-9334-0DA2140347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4470" y="6208105"/>
            <a:ext cx="771917" cy="410745"/>
          </a:xfrm>
          <a:prstGeom prst="rect">
            <a:avLst/>
          </a:prstGeom>
        </p:spPr>
      </p:pic>
      <p:cxnSp>
        <p:nvCxnSpPr>
          <p:cNvPr id="9" name="Conector reto 8"/>
          <p:cNvCxnSpPr/>
          <p:nvPr/>
        </p:nvCxnSpPr>
        <p:spPr>
          <a:xfrm flipV="1">
            <a:off x="3695700" y="1239930"/>
            <a:ext cx="4800600" cy="17584"/>
          </a:xfrm>
          <a:prstGeom prst="line">
            <a:avLst/>
          </a:prstGeom>
          <a:ln>
            <a:solidFill>
              <a:srgbClr val="F03E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2988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3939" r="1" b="12459"/>
          <a:stretch/>
        </p:blipFill>
        <p:spPr>
          <a:xfrm>
            <a:off x="0" y="0"/>
            <a:ext cx="12192000" cy="6865034"/>
          </a:xfrm>
          <a:prstGeom prst="rect">
            <a:avLst/>
          </a:prstGeom>
        </p:spPr>
      </p:pic>
      <p:sp>
        <p:nvSpPr>
          <p:cNvPr id="6" name="Elipse 5"/>
          <p:cNvSpPr/>
          <p:nvPr/>
        </p:nvSpPr>
        <p:spPr>
          <a:xfrm>
            <a:off x="6637541" y="1121847"/>
            <a:ext cx="4683433" cy="4621341"/>
          </a:xfrm>
          <a:prstGeom prst="ellipse">
            <a:avLst/>
          </a:prstGeom>
          <a:solidFill>
            <a:schemeClr val="tx1"/>
          </a:solidFill>
          <a:ln>
            <a:solidFill>
              <a:srgbClr val="F127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47" t="3706" r="23095" b="4022"/>
          <a:stretch/>
        </p:blipFill>
        <p:spPr>
          <a:xfrm>
            <a:off x="6528683" y="1185888"/>
            <a:ext cx="4792291" cy="4493258"/>
          </a:xfrm>
          <a:prstGeom prst="rect">
            <a:avLst/>
          </a:prstGeom>
        </p:spPr>
      </p:pic>
      <p:sp>
        <p:nvSpPr>
          <p:cNvPr id="7" name="Google Shape;889;p73">
            <a:extLst>
              <a:ext uri="{FF2B5EF4-FFF2-40B4-BE49-F238E27FC236}">
                <a16:creationId xmlns="" xmlns:a16="http://schemas.microsoft.com/office/drawing/2014/main" id="{9B3D5A38-0CAF-4238-8C3F-10C385A83AB6}"/>
              </a:ext>
            </a:extLst>
          </p:cNvPr>
          <p:cNvSpPr txBox="1">
            <a:spLocks/>
          </p:cNvSpPr>
          <p:nvPr/>
        </p:nvSpPr>
        <p:spPr>
          <a:xfrm>
            <a:off x="884263" y="466643"/>
            <a:ext cx="3790806" cy="852058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ichroma"/>
              <a:buNone/>
              <a:defRPr sz="2000" b="0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pPr algn="r"/>
            <a:r>
              <a:rPr lang="en" sz="6000" dirty="0" smtClean="0">
                <a:solidFill>
                  <a:srgbClr val="F1274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  <a:cs typeface="Leelawadee UI" panose="020B0502040204020203" pitchFamily="34" charset="-34"/>
              </a:rPr>
              <a:t>Videos Diários</a:t>
            </a:r>
            <a:endParaRPr lang="pt-BR" sz="5400" dirty="0">
              <a:solidFill>
                <a:srgbClr val="F1274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SemiLight Condensed" panose="020B0502040204020203" pitchFamily="34" charset="0"/>
              <a:cs typeface="Leelawadee UI" panose="020B0502040204020203" pitchFamily="34" charset="-34"/>
            </a:endParaRPr>
          </a:p>
        </p:txBody>
      </p:sp>
      <p:sp>
        <p:nvSpPr>
          <p:cNvPr id="9" name="CaixaDeTexto 8"/>
          <p:cNvSpPr txBox="1"/>
          <p:nvPr/>
        </p:nvSpPr>
        <p:spPr>
          <a:xfrm>
            <a:off x="1047581" y="2891538"/>
            <a:ext cx="34641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smtClean="0">
                <a:solidFill>
                  <a:schemeClr val="bg1"/>
                </a:solidFill>
              </a:rPr>
              <a:t>Por dia ele </a:t>
            </a:r>
            <a:r>
              <a:rPr lang="pt-BR" sz="2400" dirty="0" err="1" smtClean="0">
                <a:solidFill>
                  <a:schemeClr val="bg1"/>
                </a:solidFill>
              </a:rPr>
              <a:t>obtem</a:t>
            </a:r>
            <a:r>
              <a:rPr lang="pt-BR" sz="2400" dirty="0" smtClean="0">
                <a:solidFill>
                  <a:schemeClr val="bg1"/>
                </a:solidFill>
              </a:rPr>
              <a:t> </a:t>
            </a:r>
            <a:r>
              <a:rPr lang="pt-BR" sz="2400" dirty="0" smtClean="0">
                <a:solidFill>
                  <a:srgbClr val="F03E60"/>
                </a:solidFill>
              </a:rPr>
              <a:t>1,990,065</a:t>
            </a:r>
            <a:r>
              <a:rPr lang="pt-BR" sz="2400" dirty="0" smtClean="0">
                <a:solidFill>
                  <a:schemeClr val="bg1"/>
                </a:solidFill>
              </a:rPr>
              <a:t> visualizações.</a:t>
            </a:r>
          </a:p>
          <a:p>
            <a:endParaRPr lang="pt-BR" sz="2400" dirty="0"/>
          </a:p>
        </p:txBody>
      </p:sp>
      <p:sp>
        <p:nvSpPr>
          <p:cNvPr id="10" name="CaixaDeTexto 9"/>
          <p:cNvSpPr txBox="1"/>
          <p:nvPr/>
        </p:nvSpPr>
        <p:spPr>
          <a:xfrm>
            <a:off x="1047581" y="4246744"/>
            <a:ext cx="34641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smtClean="0">
                <a:solidFill>
                  <a:schemeClr val="bg1"/>
                </a:solidFill>
              </a:rPr>
              <a:t>Com um lucro estimado de</a:t>
            </a:r>
            <a:r>
              <a:rPr lang="pt-BR" sz="2400" dirty="0" smtClean="0">
                <a:solidFill>
                  <a:srgbClr val="F03E60"/>
                </a:solidFill>
              </a:rPr>
              <a:t> $637  </a:t>
            </a:r>
            <a:r>
              <a:rPr lang="pt-BR" sz="2400" dirty="0" smtClean="0">
                <a:solidFill>
                  <a:schemeClr val="bg1"/>
                </a:solidFill>
              </a:rPr>
              <a:t>-  </a:t>
            </a:r>
            <a:r>
              <a:rPr lang="pt-BR" sz="2400" dirty="0" smtClean="0">
                <a:solidFill>
                  <a:srgbClr val="F03E60"/>
                </a:solidFill>
              </a:rPr>
              <a:t>$8K </a:t>
            </a:r>
            <a:r>
              <a:rPr lang="pt-BR" sz="2400" dirty="0" smtClean="0">
                <a:solidFill>
                  <a:schemeClr val="bg1"/>
                </a:solidFill>
              </a:rPr>
              <a:t>por dia.</a:t>
            </a:r>
          </a:p>
          <a:p>
            <a:endParaRPr lang="pt-BR" sz="2400" dirty="0"/>
          </a:p>
        </p:txBody>
      </p:sp>
      <p:sp>
        <p:nvSpPr>
          <p:cNvPr id="11" name="CaixaDeTexto 10"/>
          <p:cNvSpPr txBox="1"/>
          <p:nvPr/>
        </p:nvSpPr>
        <p:spPr>
          <a:xfrm>
            <a:off x="1377833" y="6374180"/>
            <a:ext cx="2180149" cy="851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600"/>
              </a:spcAft>
            </a:pPr>
            <a:r>
              <a:rPr lang="pt-BR" dirty="0" smtClean="0">
                <a:solidFill>
                  <a:schemeClr val="bg1"/>
                </a:solidFill>
              </a:rPr>
              <a:t>Fonte: </a:t>
            </a:r>
            <a:r>
              <a:rPr lang="pt-BR" dirty="0" err="1" smtClean="0">
                <a:solidFill>
                  <a:schemeClr val="bg1"/>
                </a:solidFill>
              </a:rPr>
              <a:t>SocialBlade</a:t>
            </a:r>
            <a:endParaRPr lang="pt-BR" dirty="0" smtClean="0">
              <a:solidFill>
                <a:schemeClr val="bg1"/>
              </a:solidFill>
            </a:endParaRPr>
          </a:p>
          <a:p>
            <a:endParaRPr lang="pt-BR" dirty="0"/>
          </a:p>
        </p:txBody>
      </p:sp>
      <p:sp>
        <p:nvSpPr>
          <p:cNvPr id="12" name="CaixaDeTexto 11"/>
          <p:cNvSpPr txBox="1"/>
          <p:nvPr/>
        </p:nvSpPr>
        <p:spPr>
          <a:xfrm>
            <a:off x="1047581" y="1586698"/>
            <a:ext cx="3464169" cy="14055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600"/>
              </a:spcAft>
            </a:pPr>
            <a:r>
              <a:rPr lang="pt-BR" sz="2400" dirty="0" smtClean="0">
                <a:solidFill>
                  <a:schemeClr val="bg1"/>
                </a:solidFill>
              </a:rPr>
              <a:t>O </a:t>
            </a:r>
            <a:r>
              <a:rPr lang="pt-BR" sz="2400" dirty="0" err="1" smtClean="0">
                <a:solidFill>
                  <a:schemeClr val="bg1"/>
                </a:solidFill>
              </a:rPr>
              <a:t>Youtuber</a:t>
            </a:r>
            <a:r>
              <a:rPr lang="pt-BR" sz="2400" dirty="0" smtClean="0">
                <a:solidFill>
                  <a:schemeClr val="bg1"/>
                </a:solidFill>
              </a:rPr>
              <a:t> </a:t>
            </a:r>
            <a:r>
              <a:rPr lang="pt-BR" sz="2400" dirty="0" err="1" smtClean="0">
                <a:solidFill>
                  <a:schemeClr val="bg1"/>
                </a:solidFill>
              </a:rPr>
              <a:t>RezendeEvil</a:t>
            </a:r>
            <a:r>
              <a:rPr lang="pt-BR" sz="2400" dirty="0" smtClean="0">
                <a:solidFill>
                  <a:schemeClr val="bg1"/>
                </a:solidFill>
              </a:rPr>
              <a:t> posta 3 vídeos diários.</a:t>
            </a:r>
          </a:p>
          <a:p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2538518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14" b="9813"/>
          <a:stretch/>
        </p:blipFill>
        <p:spPr>
          <a:xfrm>
            <a:off x="0" y="-31570"/>
            <a:ext cx="12192000" cy="6903721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250371" y="4281714"/>
            <a:ext cx="11691257" cy="2423885"/>
          </a:xfrm>
          <a:prstGeom prst="rect">
            <a:avLst/>
          </a:prstGeom>
          <a:solidFill>
            <a:schemeClr val="tx1"/>
          </a:solidFill>
          <a:ln>
            <a:solidFill>
              <a:srgbClr val="F127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/>
          <p:cNvSpPr/>
          <p:nvPr/>
        </p:nvSpPr>
        <p:spPr>
          <a:xfrm>
            <a:off x="250371" y="734656"/>
            <a:ext cx="6683826" cy="3380506"/>
          </a:xfrm>
          <a:prstGeom prst="rect">
            <a:avLst/>
          </a:prstGeom>
          <a:solidFill>
            <a:schemeClr val="tx1"/>
          </a:solidFill>
          <a:ln>
            <a:solidFill>
              <a:srgbClr val="F127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/>
          <p:cNvSpPr/>
          <p:nvPr/>
        </p:nvSpPr>
        <p:spPr>
          <a:xfrm>
            <a:off x="7190938" y="734656"/>
            <a:ext cx="4757057" cy="3380506"/>
          </a:xfrm>
          <a:prstGeom prst="rect">
            <a:avLst/>
          </a:prstGeom>
          <a:solidFill>
            <a:schemeClr val="tx1"/>
          </a:solidFill>
          <a:ln>
            <a:solidFill>
              <a:srgbClr val="F127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xmlns="" id="{E7C79143-28EE-4D5E-94D8-5FEA59D258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310" y="1185123"/>
            <a:ext cx="2349433" cy="2349433"/>
          </a:xfrm>
          <a:prstGeom prst="rect">
            <a:avLst/>
          </a:prstGeom>
          <a:noFill/>
          <a:ln w="19050">
            <a:solidFill>
              <a:srgbClr val="F1274E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Google Shape;374;p44">
            <a:extLst>
              <a:ext uri="{FF2B5EF4-FFF2-40B4-BE49-F238E27FC236}">
                <a16:creationId xmlns:a16="http://schemas.microsoft.com/office/drawing/2014/main" xmlns="" id="{2F33C80D-5F69-4325-9EED-F885BD6D4EA3}"/>
              </a:ext>
            </a:extLst>
          </p:cNvPr>
          <p:cNvSpPr txBox="1">
            <a:spLocks/>
          </p:cNvSpPr>
          <p:nvPr/>
        </p:nvSpPr>
        <p:spPr>
          <a:xfrm>
            <a:off x="3242967" y="1101343"/>
            <a:ext cx="3689271" cy="721996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rgbClr val="FF00FF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ichroma"/>
              <a:buNone/>
              <a:defRPr sz="60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r>
              <a:rPr lang="pt-PT" altLang="en-US" sz="1800" b="1" dirty="0">
                <a:ln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Quem? Nome, foto e uma frase que especifique o problema</a:t>
            </a:r>
          </a:p>
          <a:p>
            <a:endParaRPr lang="pt-BR" sz="2000" dirty="0">
              <a:solidFill>
                <a:schemeClr val="bg1"/>
              </a:solidFill>
            </a:endParaRPr>
          </a:p>
        </p:txBody>
      </p:sp>
      <p:sp>
        <p:nvSpPr>
          <p:cNvPr id="10" name="Text Box 11">
            <a:extLst>
              <a:ext uri="{FF2B5EF4-FFF2-40B4-BE49-F238E27FC236}">
                <a16:creationId xmlns:a16="http://schemas.microsoft.com/office/drawing/2014/main" xmlns="" id="{435F1C02-2DE8-4823-AF55-31EB7DDA0B79}"/>
              </a:ext>
            </a:extLst>
          </p:cNvPr>
          <p:cNvSpPr txBox="1"/>
          <p:nvPr/>
        </p:nvSpPr>
        <p:spPr>
          <a:xfrm>
            <a:off x="3244926" y="2047633"/>
            <a:ext cx="3504217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altLang="en-US" dirty="0">
                <a:solidFill>
                  <a:schemeClr val="bg1"/>
                </a:solidFill>
              </a:rPr>
              <a:t>Denilson</a:t>
            </a:r>
          </a:p>
          <a:p>
            <a:endParaRPr lang="pt-PT" altLang="en-US" sz="1600" dirty="0">
              <a:solidFill>
                <a:schemeClr val="bg1"/>
              </a:solidFill>
            </a:endParaRPr>
          </a:p>
          <a:p>
            <a:r>
              <a:rPr lang="pt-PT" altLang="en-US" sz="1600" dirty="0">
                <a:solidFill>
                  <a:schemeClr val="bg1"/>
                </a:solidFill>
              </a:rPr>
              <a:t>“</a:t>
            </a:r>
            <a:r>
              <a:rPr lang="pt-BR" altLang="en-US" sz="1600" dirty="0">
                <a:solidFill>
                  <a:schemeClr val="bg1"/>
                </a:solidFill>
              </a:rPr>
              <a:t>Minhas máquinas estão desligando, preciso de algo que me avise antes disso acontecer</a:t>
            </a:r>
            <a:r>
              <a:rPr lang="pt-PT" altLang="en-US" sz="1600" dirty="0">
                <a:solidFill>
                  <a:schemeClr val="bg1"/>
                </a:solidFill>
              </a:rPr>
              <a:t>.”</a:t>
            </a:r>
          </a:p>
          <a:p>
            <a:endParaRPr lang="pt-PT" altLang="en-US" sz="1600" dirty="0"/>
          </a:p>
        </p:txBody>
      </p:sp>
      <p:sp>
        <p:nvSpPr>
          <p:cNvPr id="11" name="Google Shape;374;p44">
            <a:extLst>
              <a:ext uri="{FF2B5EF4-FFF2-40B4-BE49-F238E27FC236}">
                <a16:creationId xmlns:a16="http://schemas.microsoft.com/office/drawing/2014/main" xmlns="" id="{4A5D79FB-B7F5-424E-958E-83CEEE54F1D2}"/>
              </a:ext>
            </a:extLst>
          </p:cNvPr>
          <p:cNvSpPr txBox="1">
            <a:spLocks/>
          </p:cNvSpPr>
          <p:nvPr/>
        </p:nvSpPr>
        <p:spPr>
          <a:xfrm>
            <a:off x="7336462" y="1062635"/>
            <a:ext cx="4488212" cy="479100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rgbClr val="FF00FF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ichroma"/>
              <a:buNone/>
              <a:defRPr sz="60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r>
              <a:rPr lang="pt-PT" altLang="en-US" sz="1800" b="1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Palavras/frases que definem a persona</a:t>
            </a:r>
          </a:p>
          <a:p>
            <a:endParaRPr lang="pt-BR" sz="2000" dirty="0">
              <a:solidFill>
                <a:schemeClr val="bg1"/>
              </a:solidFill>
            </a:endParaRPr>
          </a:p>
        </p:txBody>
      </p:sp>
      <p:sp>
        <p:nvSpPr>
          <p:cNvPr id="12" name="Text Box 11"/>
          <p:cNvSpPr txBox="1"/>
          <p:nvPr/>
        </p:nvSpPr>
        <p:spPr>
          <a:xfrm>
            <a:off x="7452065" y="1764096"/>
            <a:ext cx="329469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pt-PT" altLang="en-US" sz="1600" dirty="0">
                <a:solidFill>
                  <a:schemeClr val="bg1"/>
                </a:solidFill>
              </a:rPr>
              <a:t>Entende de tecnologia;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pt-PT" altLang="en-US" sz="1600" dirty="0">
                <a:solidFill>
                  <a:schemeClr val="bg1"/>
                </a:solidFill>
              </a:rPr>
              <a:t>Atarefados;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pt-PT" altLang="en-US" sz="1600" dirty="0">
                <a:solidFill>
                  <a:schemeClr val="bg1"/>
                </a:solidFill>
              </a:rPr>
              <a:t>Analista;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pt-PT" altLang="en-US" sz="1600" dirty="0">
                <a:solidFill>
                  <a:schemeClr val="bg1"/>
                </a:solidFill>
              </a:rPr>
              <a:t>Atua como suporte (Help Desk &amp; Service Desk);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pt-PT" altLang="en-US" sz="1600" dirty="0">
                <a:solidFill>
                  <a:schemeClr val="bg1"/>
                </a:solidFill>
              </a:rPr>
              <a:t>Especialista em Infraestrutura;</a:t>
            </a:r>
          </a:p>
          <a:p>
            <a:endParaRPr lang="pt-PT" altLang="en-US" sz="1600" dirty="0">
              <a:solidFill>
                <a:schemeClr val="bg1"/>
              </a:solidFill>
            </a:endParaRPr>
          </a:p>
          <a:p>
            <a:endParaRPr lang="pt-PT" altLang="en-US" sz="1600" dirty="0"/>
          </a:p>
        </p:txBody>
      </p:sp>
      <p:sp>
        <p:nvSpPr>
          <p:cNvPr id="13" name="Google Shape;374;p44">
            <a:extLst>
              <a:ext uri="{FF2B5EF4-FFF2-40B4-BE49-F238E27FC236}">
                <a16:creationId xmlns:a16="http://schemas.microsoft.com/office/drawing/2014/main" xmlns="" id="{F5A648B4-9982-4A73-94AB-5F308433C4AC}"/>
              </a:ext>
            </a:extLst>
          </p:cNvPr>
          <p:cNvSpPr txBox="1">
            <a:spLocks/>
          </p:cNvSpPr>
          <p:nvPr/>
        </p:nvSpPr>
        <p:spPr>
          <a:xfrm>
            <a:off x="729266" y="4590002"/>
            <a:ext cx="3595990" cy="479100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rgbClr val="FF00FF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ichroma"/>
              <a:buNone/>
              <a:defRPr sz="60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pPr algn="ctr"/>
            <a:r>
              <a:rPr lang="pt-PT" altLang="en-US" sz="2000" b="1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Dores e Necessidades</a:t>
            </a:r>
          </a:p>
          <a:p>
            <a:endParaRPr lang="pt-BR" sz="2400" dirty="0">
              <a:solidFill>
                <a:schemeClr val="bg1"/>
              </a:solidFill>
            </a:endParaRPr>
          </a:p>
        </p:txBody>
      </p:sp>
      <p:sp>
        <p:nvSpPr>
          <p:cNvPr id="14" name="Text Box 12"/>
          <p:cNvSpPr txBox="1"/>
          <p:nvPr/>
        </p:nvSpPr>
        <p:spPr>
          <a:xfrm>
            <a:off x="966866" y="5168162"/>
            <a:ext cx="7616666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PT" altLang="en-US" sz="1600" dirty="0">
                <a:solidFill>
                  <a:schemeClr val="bg1"/>
                </a:solidFill>
              </a:rPr>
              <a:t>Alta demanda;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PT" altLang="en-US" sz="1600" dirty="0">
                <a:solidFill>
                  <a:schemeClr val="bg1"/>
                </a:solidFill>
              </a:rPr>
              <a:t>Devoção ao trabalho;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PT" altLang="en-US" sz="1600" dirty="0">
                <a:solidFill>
                  <a:schemeClr val="bg1"/>
                </a:solidFill>
              </a:rPr>
              <a:t>Cansado;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PT" altLang="en-US" sz="1600" dirty="0">
                <a:solidFill>
                  <a:schemeClr val="bg1"/>
                </a:solidFill>
              </a:rPr>
              <a:t>Comunicativo;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PT" altLang="en-US" sz="1600" dirty="0">
                <a:solidFill>
                  <a:schemeClr val="bg1"/>
                </a:solidFill>
              </a:rPr>
              <a:t>Precisa de apoio de ferramentas de gerenciamento de processos. </a:t>
            </a:r>
          </a:p>
        </p:txBody>
      </p:sp>
      <p:sp>
        <p:nvSpPr>
          <p:cNvPr id="15" name="Google Shape;374;p44">
            <a:extLst>
              <a:ext uri="{FF2B5EF4-FFF2-40B4-BE49-F238E27FC236}">
                <a16:creationId xmlns:a16="http://schemas.microsoft.com/office/drawing/2014/main" xmlns="" id="{21CC74BA-FCA9-4D81-AF53-EF1BDDAF993F}"/>
              </a:ext>
            </a:extLst>
          </p:cNvPr>
          <p:cNvSpPr txBox="1">
            <a:spLocks/>
          </p:cNvSpPr>
          <p:nvPr/>
        </p:nvSpPr>
        <p:spPr>
          <a:xfrm>
            <a:off x="320722" y="222519"/>
            <a:ext cx="11550554" cy="479100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rgbClr val="FF00FF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ichroma"/>
              <a:buNone/>
              <a:defRPr sz="60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pPr algn="ctr"/>
            <a:r>
              <a:rPr lang="pt-BR" sz="2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Usuário frequente de ferramentas de monitoramento (5x semana)</a:t>
            </a:r>
          </a:p>
          <a:p>
            <a:endParaRPr lang="pt-BR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4379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Linha do tempo&#10;&#10;Descrição gerada automaticamente">
            <a:extLst>
              <a:ext uri="{FF2B5EF4-FFF2-40B4-BE49-F238E27FC236}">
                <a16:creationId xmlns="" xmlns:a16="http://schemas.microsoft.com/office/drawing/2014/main" id="{D52999EF-F20A-4E08-A1A5-628CC3076F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666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629" y="0"/>
            <a:ext cx="12277259" cy="6858000"/>
          </a:xfrm>
          <a:prstGeom prst="rect">
            <a:avLst/>
          </a:prstGeom>
        </p:spPr>
      </p:pic>
      <p:sp>
        <p:nvSpPr>
          <p:cNvPr id="13" name="Google Shape;417;p46">
            <a:extLst>
              <a:ext uri="{FF2B5EF4-FFF2-40B4-BE49-F238E27FC236}">
                <a16:creationId xmlns:a16="http://schemas.microsoft.com/office/drawing/2014/main" xmlns="" id="{CB77E218-4C4B-4752-9724-0C29165E785A}"/>
              </a:ext>
            </a:extLst>
          </p:cNvPr>
          <p:cNvSpPr txBox="1">
            <a:spLocks/>
          </p:cNvSpPr>
          <p:nvPr/>
        </p:nvSpPr>
        <p:spPr>
          <a:xfrm>
            <a:off x="4760142" y="-84475"/>
            <a:ext cx="2671713" cy="665228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0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r>
              <a:rPr lang="pt-BR" sz="3600" b="0" dirty="0" err="1">
                <a:solidFill>
                  <a:srgbClr val="F1274E"/>
                </a:solidFill>
              </a:rPr>
              <a:t>User</a:t>
            </a:r>
            <a:r>
              <a:rPr lang="pt-BR" sz="3600" b="0" dirty="0">
                <a:solidFill>
                  <a:srgbClr val="F1274E"/>
                </a:solidFill>
              </a:rPr>
              <a:t> </a:t>
            </a:r>
            <a:r>
              <a:rPr lang="pt-BR" sz="3600" b="0" dirty="0" err="1">
                <a:solidFill>
                  <a:srgbClr val="F1274E"/>
                </a:solidFill>
              </a:rPr>
              <a:t>Story</a:t>
            </a:r>
            <a:endParaRPr lang="pt-BR" sz="3600" b="0" dirty="0">
              <a:solidFill>
                <a:srgbClr val="F1274E"/>
              </a:solidFill>
            </a:endParaRPr>
          </a:p>
        </p:txBody>
      </p:sp>
      <p:sp>
        <p:nvSpPr>
          <p:cNvPr id="7" name="Google Shape;417;p46">
            <a:extLst>
              <a:ext uri="{FF2B5EF4-FFF2-40B4-BE49-F238E27FC236}">
                <a16:creationId xmlns:a16="http://schemas.microsoft.com/office/drawing/2014/main" xmlns="" id="{CB77E218-4C4B-4752-9724-0C29165E785A}"/>
              </a:ext>
            </a:extLst>
          </p:cNvPr>
          <p:cNvSpPr txBox="1">
            <a:spLocks/>
          </p:cNvSpPr>
          <p:nvPr/>
        </p:nvSpPr>
        <p:spPr>
          <a:xfrm>
            <a:off x="4760143" y="-105598"/>
            <a:ext cx="2671713" cy="665228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0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r>
              <a:rPr lang="pt-BR" sz="3600" b="0" dirty="0" err="1"/>
              <a:t>User</a:t>
            </a:r>
            <a:r>
              <a:rPr lang="pt-BR" sz="3600" b="0" dirty="0"/>
              <a:t> </a:t>
            </a:r>
            <a:r>
              <a:rPr lang="pt-BR" sz="3600" b="0" dirty="0" err="1"/>
              <a:t>Story</a:t>
            </a:r>
            <a:endParaRPr lang="pt-BR" sz="3600" b="0" dirty="0"/>
          </a:p>
        </p:txBody>
      </p:sp>
      <p:sp>
        <p:nvSpPr>
          <p:cNvPr id="26" name="Fluxograma: Armazenamento interno 25"/>
          <p:cNvSpPr/>
          <p:nvPr/>
        </p:nvSpPr>
        <p:spPr>
          <a:xfrm>
            <a:off x="526492" y="653560"/>
            <a:ext cx="3160137" cy="2903882"/>
          </a:xfrm>
          <a:prstGeom prst="flowChartInternalStorage">
            <a:avLst/>
          </a:prstGeom>
          <a:ln>
            <a:solidFill>
              <a:srgbClr val="F03E6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+mj-lt"/>
            </a:endParaRPr>
          </a:p>
        </p:txBody>
      </p:sp>
      <p:sp>
        <p:nvSpPr>
          <p:cNvPr id="28" name="Fluxograma: Armazenamento interno 27"/>
          <p:cNvSpPr/>
          <p:nvPr/>
        </p:nvSpPr>
        <p:spPr>
          <a:xfrm>
            <a:off x="4512953" y="644105"/>
            <a:ext cx="3160137" cy="2903882"/>
          </a:xfrm>
          <a:prstGeom prst="flowChartInternalStorage">
            <a:avLst/>
          </a:prstGeom>
          <a:ln>
            <a:solidFill>
              <a:srgbClr val="F03E6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+mj-lt"/>
            </a:endParaRPr>
          </a:p>
        </p:txBody>
      </p:sp>
      <p:sp>
        <p:nvSpPr>
          <p:cNvPr id="29" name="Fluxograma: Armazenamento interno 28"/>
          <p:cNvSpPr/>
          <p:nvPr/>
        </p:nvSpPr>
        <p:spPr>
          <a:xfrm>
            <a:off x="8499414" y="653560"/>
            <a:ext cx="3160137" cy="2903882"/>
          </a:xfrm>
          <a:prstGeom prst="flowChartInternalStorage">
            <a:avLst/>
          </a:prstGeom>
          <a:ln>
            <a:solidFill>
              <a:srgbClr val="F03E6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+mj-lt"/>
            </a:endParaRPr>
          </a:p>
        </p:txBody>
      </p:sp>
      <p:sp>
        <p:nvSpPr>
          <p:cNvPr id="30" name="Fluxograma: Armazenamento interno 29"/>
          <p:cNvSpPr/>
          <p:nvPr/>
        </p:nvSpPr>
        <p:spPr>
          <a:xfrm>
            <a:off x="526492" y="3741597"/>
            <a:ext cx="3160137" cy="2903882"/>
          </a:xfrm>
          <a:prstGeom prst="flowChartInternalStorage">
            <a:avLst/>
          </a:prstGeom>
          <a:ln>
            <a:solidFill>
              <a:srgbClr val="F03E6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+mj-lt"/>
            </a:endParaRPr>
          </a:p>
        </p:txBody>
      </p:sp>
      <p:sp>
        <p:nvSpPr>
          <p:cNvPr id="31" name="Fluxograma: Armazenamento interno 30"/>
          <p:cNvSpPr/>
          <p:nvPr/>
        </p:nvSpPr>
        <p:spPr>
          <a:xfrm>
            <a:off x="4512953" y="3732142"/>
            <a:ext cx="3160137" cy="2903882"/>
          </a:xfrm>
          <a:prstGeom prst="flowChartInternalStorage">
            <a:avLst/>
          </a:prstGeom>
          <a:ln>
            <a:solidFill>
              <a:srgbClr val="F03E6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+mj-lt"/>
            </a:endParaRPr>
          </a:p>
        </p:txBody>
      </p:sp>
      <p:sp>
        <p:nvSpPr>
          <p:cNvPr id="32" name="Fluxograma: Armazenamento interno 31"/>
          <p:cNvSpPr/>
          <p:nvPr/>
        </p:nvSpPr>
        <p:spPr>
          <a:xfrm>
            <a:off x="8499414" y="3741597"/>
            <a:ext cx="3160137" cy="2903882"/>
          </a:xfrm>
          <a:prstGeom prst="flowChartInternalStorage">
            <a:avLst/>
          </a:prstGeom>
          <a:ln>
            <a:solidFill>
              <a:srgbClr val="F03E6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+mj-lt"/>
            </a:endParaRPr>
          </a:p>
        </p:txBody>
      </p:sp>
      <p:sp>
        <p:nvSpPr>
          <p:cNvPr id="24" name="CaixaDeTexto 23"/>
          <p:cNvSpPr txBox="1"/>
          <p:nvPr/>
        </p:nvSpPr>
        <p:spPr>
          <a:xfrm>
            <a:off x="891338" y="1045992"/>
            <a:ext cx="270949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>
                <a:srgbClr val="FFFFFF"/>
              </a:buClr>
              <a:buSzPts val="2400"/>
              <a:defRPr/>
            </a:pPr>
            <a:r>
              <a:rPr lang="pt-BR" sz="2000" b="1" kern="0" dirty="0" smtClean="0">
                <a:solidFill>
                  <a:srgbClr val="F1274E"/>
                </a:solidFill>
                <a:latin typeface="+mj-lt"/>
                <a:sym typeface="Didact Gothic"/>
              </a:rPr>
              <a:t>Eu, enquanto </a:t>
            </a:r>
            <a:r>
              <a:rPr lang="pt-BR" sz="2000" u="sng" kern="0" dirty="0">
                <a:solidFill>
                  <a:schemeClr val="bg1"/>
                </a:solidFill>
                <a:latin typeface="+mj-lt"/>
                <a:sym typeface="Didact Gothic"/>
              </a:rPr>
              <a:t>membro do Help Desk</a:t>
            </a:r>
            <a:r>
              <a:rPr lang="pt-BR" sz="2000" kern="0" dirty="0">
                <a:solidFill>
                  <a:schemeClr val="bg1"/>
                </a:solidFill>
                <a:latin typeface="+mj-lt"/>
                <a:sym typeface="Didact Gothic"/>
              </a:rPr>
              <a:t>, </a:t>
            </a:r>
            <a:r>
              <a:rPr lang="pt-BR" sz="2000" b="1" kern="0" dirty="0">
                <a:solidFill>
                  <a:srgbClr val="F1274E"/>
                </a:solidFill>
                <a:latin typeface="+mj-lt"/>
                <a:sym typeface="Didact Gothic"/>
              </a:rPr>
              <a:t>quero</a:t>
            </a:r>
            <a:r>
              <a:rPr lang="pt-BR" sz="2000" kern="0" dirty="0">
                <a:solidFill>
                  <a:schemeClr val="bg1"/>
                </a:solidFill>
                <a:latin typeface="+mj-lt"/>
                <a:sym typeface="Didact Gothic"/>
              </a:rPr>
              <a:t> uma </a:t>
            </a:r>
            <a:r>
              <a:rPr lang="pt-BR" sz="2000" kern="0" dirty="0" err="1" smtClean="0">
                <a:solidFill>
                  <a:schemeClr val="bg1"/>
                </a:solidFill>
                <a:latin typeface="+mj-lt"/>
                <a:sym typeface="Didact Gothic"/>
              </a:rPr>
              <a:t>DashBoard</a:t>
            </a:r>
            <a:r>
              <a:rPr lang="pt-BR" sz="2000" kern="0" dirty="0" smtClean="0">
                <a:solidFill>
                  <a:schemeClr val="bg1"/>
                </a:solidFill>
                <a:latin typeface="+mj-lt"/>
                <a:sym typeface="Didact Gothic"/>
              </a:rPr>
              <a:t> </a:t>
            </a:r>
            <a:r>
              <a:rPr lang="pt-BR" sz="2000" kern="0" dirty="0">
                <a:solidFill>
                  <a:schemeClr val="bg1"/>
                </a:solidFill>
                <a:latin typeface="+mj-lt"/>
                <a:sym typeface="Didact Gothic"/>
              </a:rPr>
              <a:t>que mostre quais hardwares estão sendo mais consumidos, </a:t>
            </a:r>
            <a:r>
              <a:rPr lang="pt-BR" sz="2000" b="1" kern="0" dirty="0">
                <a:solidFill>
                  <a:srgbClr val="F1274E"/>
                </a:solidFill>
                <a:latin typeface="+mj-lt"/>
                <a:sym typeface="Didact Gothic"/>
              </a:rPr>
              <a:t>para</a:t>
            </a:r>
            <a:r>
              <a:rPr lang="pt-BR" sz="2000" kern="0" dirty="0">
                <a:solidFill>
                  <a:schemeClr val="bg1"/>
                </a:solidFill>
                <a:latin typeface="+mj-lt"/>
                <a:sym typeface="Didact Gothic"/>
              </a:rPr>
              <a:t> que eu possa atuar direto no problema.</a:t>
            </a:r>
            <a:endParaRPr lang="pt-BR" sz="11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3" name="CaixaDeTexto 22"/>
          <p:cNvSpPr txBox="1"/>
          <p:nvPr/>
        </p:nvSpPr>
        <p:spPr>
          <a:xfrm>
            <a:off x="4947367" y="1014645"/>
            <a:ext cx="266413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>
                <a:srgbClr val="FFFFFF"/>
              </a:buClr>
              <a:buSzPts val="2400"/>
              <a:defRPr/>
            </a:pPr>
            <a:r>
              <a:rPr lang="pt-BR" sz="2000" b="1" kern="0" dirty="0" smtClean="0">
                <a:solidFill>
                  <a:srgbClr val="F1274E"/>
                </a:solidFill>
                <a:latin typeface="+mj-lt"/>
                <a:sym typeface="Didact Gothic"/>
              </a:rPr>
              <a:t>Eu, enquanto</a:t>
            </a:r>
            <a:r>
              <a:rPr lang="pt-BR" sz="2000" kern="0" dirty="0" smtClean="0">
                <a:solidFill>
                  <a:schemeClr val="bg1"/>
                </a:solidFill>
                <a:latin typeface="+mj-lt"/>
                <a:sym typeface="Didact Gothic"/>
              </a:rPr>
              <a:t> </a:t>
            </a:r>
            <a:r>
              <a:rPr lang="pt-BR" sz="2000" u="sng" kern="0" dirty="0" smtClean="0">
                <a:solidFill>
                  <a:schemeClr val="bg1"/>
                </a:solidFill>
                <a:latin typeface="+mj-lt"/>
                <a:sym typeface="Didact Gothic"/>
              </a:rPr>
              <a:t>membro </a:t>
            </a:r>
            <a:r>
              <a:rPr lang="pt-BR" sz="2000" u="sng" kern="0" dirty="0">
                <a:solidFill>
                  <a:schemeClr val="bg1"/>
                </a:solidFill>
                <a:latin typeface="+mj-lt"/>
                <a:sym typeface="Didact Gothic"/>
              </a:rPr>
              <a:t>do </a:t>
            </a:r>
            <a:r>
              <a:rPr lang="pt-BR" sz="2000" u="sng" kern="0" dirty="0" smtClean="0">
                <a:solidFill>
                  <a:schemeClr val="bg1"/>
                </a:solidFill>
                <a:latin typeface="+mj-lt"/>
                <a:sym typeface="Didact Gothic"/>
              </a:rPr>
              <a:t>Help Desk</a:t>
            </a:r>
            <a:r>
              <a:rPr lang="pt-BR" sz="2000" kern="0" dirty="0">
                <a:solidFill>
                  <a:schemeClr val="bg1"/>
                </a:solidFill>
                <a:latin typeface="+mj-lt"/>
                <a:sym typeface="Didact Gothic"/>
              </a:rPr>
              <a:t>, </a:t>
            </a:r>
            <a:r>
              <a:rPr lang="pt-BR" sz="2000" b="1" kern="0" dirty="0">
                <a:solidFill>
                  <a:srgbClr val="F1274E"/>
                </a:solidFill>
                <a:latin typeface="+mj-lt"/>
                <a:sym typeface="Didact Gothic"/>
              </a:rPr>
              <a:t>quero</a:t>
            </a:r>
            <a:r>
              <a:rPr lang="pt-BR" sz="2000" kern="0" dirty="0">
                <a:solidFill>
                  <a:schemeClr val="bg1"/>
                </a:solidFill>
                <a:latin typeface="+mj-lt"/>
                <a:sym typeface="Didact Gothic"/>
              </a:rPr>
              <a:t> uma </a:t>
            </a:r>
            <a:r>
              <a:rPr lang="pt-BR" sz="2000" kern="0" dirty="0" smtClean="0">
                <a:solidFill>
                  <a:schemeClr val="bg1"/>
                </a:solidFill>
                <a:latin typeface="+mj-lt"/>
                <a:sym typeface="Didact Gothic"/>
              </a:rPr>
              <a:t>BPMN sobre a aplicação, </a:t>
            </a:r>
            <a:r>
              <a:rPr lang="pt-BR" sz="2000" b="1" kern="0" dirty="0">
                <a:solidFill>
                  <a:srgbClr val="F1274E"/>
                </a:solidFill>
                <a:latin typeface="+mj-lt"/>
                <a:sym typeface="Didact Gothic"/>
              </a:rPr>
              <a:t>para</a:t>
            </a:r>
            <a:r>
              <a:rPr lang="pt-BR" sz="2000" kern="0" dirty="0">
                <a:solidFill>
                  <a:schemeClr val="bg1"/>
                </a:solidFill>
                <a:latin typeface="+mj-lt"/>
                <a:sym typeface="Didact Gothic"/>
              </a:rPr>
              <a:t> que </a:t>
            </a:r>
            <a:r>
              <a:rPr lang="pt-BR" sz="2000" kern="0" dirty="0" smtClean="0">
                <a:solidFill>
                  <a:schemeClr val="bg1"/>
                </a:solidFill>
                <a:latin typeface="+mj-lt"/>
                <a:sym typeface="Didact Gothic"/>
              </a:rPr>
              <a:t>eu saiba exatamente </a:t>
            </a:r>
            <a:r>
              <a:rPr lang="pt-BR" sz="2000" kern="0" dirty="0">
                <a:solidFill>
                  <a:schemeClr val="bg1"/>
                </a:solidFill>
                <a:latin typeface="+mj-lt"/>
                <a:sym typeface="Didact Gothic"/>
              </a:rPr>
              <a:t>como funciona a parte de monitoramento das </a:t>
            </a:r>
            <a:r>
              <a:rPr lang="pt-BR" sz="2000" kern="0" dirty="0" smtClean="0">
                <a:solidFill>
                  <a:schemeClr val="bg1"/>
                </a:solidFill>
                <a:latin typeface="+mj-lt"/>
                <a:sym typeface="Didact Gothic"/>
              </a:rPr>
              <a:t>máquinas</a:t>
            </a:r>
            <a:r>
              <a:rPr lang="pt-BR" sz="2000" kern="0" dirty="0">
                <a:solidFill>
                  <a:schemeClr val="bg1"/>
                </a:solidFill>
                <a:latin typeface="+mj-lt"/>
                <a:sym typeface="Didact Gothic"/>
              </a:rPr>
              <a:t>.</a:t>
            </a:r>
            <a:endParaRPr lang="pt-BR" sz="11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2" name="CaixaDeTexto 21"/>
          <p:cNvSpPr txBox="1"/>
          <p:nvPr/>
        </p:nvSpPr>
        <p:spPr>
          <a:xfrm>
            <a:off x="1004808" y="4211002"/>
            <a:ext cx="246070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>
                <a:srgbClr val="FFFFFF"/>
              </a:buClr>
              <a:buSzPts val="2400"/>
              <a:defRPr/>
            </a:pPr>
            <a:r>
              <a:rPr lang="pt-BR" sz="2000" b="1" kern="0" dirty="0" smtClean="0">
                <a:solidFill>
                  <a:srgbClr val="F1274E"/>
                </a:solidFill>
                <a:latin typeface="+mj-lt"/>
                <a:sym typeface="Didact Gothic"/>
              </a:rPr>
              <a:t>Eu, enquanto </a:t>
            </a:r>
            <a:r>
              <a:rPr lang="pt-BR" sz="2000" u="sng" kern="0" dirty="0" err="1" smtClean="0">
                <a:solidFill>
                  <a:schemeClr val="bg1"/>
                </a:solidFill>
                <a:latin typeface="+mj-lt"/>
                <a:sym typeface="Didact Gothic"/>
              </a:rPr>
              <a:t>youtuber</a:t>
            </a:r>
            <a:r>
              <a:rPr lang="pt-BR" sz="2000" kern="0" dirty="0">
                <a:solidFill>
                  <a:schemeClr val="bg1"/>
                </a:solidFill>
                <a:latin typeface="+mj-lt"/>
                <a:sym typeface="Didact Gothic"/>
              </a:rPr>
              <a:t>, </a:t>
            </a:r>
            <a:r>
              <a:rPr lang="pt-BR" sz="2000" b="1" kern="0" dirty="0">
                <a:solidFill>
                  <a:srgbClr val="F1274E"/>
                </a:solidFill>
                <a:latin typeface="+mj-lt"/>
                <a:sym typeface="Didact Gothic"/>
              </a:rPr>
              <a:t>quero</a:t>
            </a:r>
            <a:r>
              <a:rPr lang="pt-BR" sz="2000" kern="0" dirty="0">
                <a:solidFill>
                  <a:schemeClr val="bg1"/>
                </a:solidFill>
                <a:latin typeface="+mj-lt"/>
                <a:sym typeface="Didact Gothic"/>
              </a:rPr>
              <a:t> que não haja erros na </a:t>
            </a:r>
            <a:r>
              <a:rPr lang="pt-BR" sz="2000" kern="0" dirty="0" err="1">
                <a:solidFill>
                  <a:schemeClr val="bg1"/>
                </a:solidFill>
                <a:latin typeface="+mj-lt"/>
                <a:sym typeface="Didact Gothic"/>
              </a:rPr>
              <a:t>renderização</a:t>
            </a:r>
            <a:r>
              <a:rPr lang="pt-BR" sz="2000" kern="0" dirty="0">
                <a:solidFill>
                  <a:schemeClr val="bg1"/>
                </a:solidFill>
                <a:latin typeface="+mj-lt"/>
                <a:sym typeface="Didact Gothic"/>
              </a:rPr>
              <a:t> dos meus </a:t>
            </a:r>
            <a:r>
              <a:rPr lang="pt-BR" sz="2000" kern="0" dirty="0" smtClean="0">
                <a:solidFill>
                  <a:schemeClr val="bg1"/>
                </a:solidFill>
                <a:latin typeface="+mj-lt"/>
                <a:sym typeface="Didact Gothic"/>
              </a:rPr>
              <a:t>vídeos, </a:t>
            </a:r>
            <a:r>
              <a:rPr lang="pt-BR" sz="2000" b="1" kern="0" dirty="0" smtClean="0">
                <a:solidFill>
                  <a:srgbClr val="F1274E"/>
                </a:solidFill>
                <a:latin typeface="+mj-lt"/>
                <a:sym typeface="Didact Gothic"/>
              </a:rPr>
              <a:t>para</a:t>
            </a:r>
            <a:r>
              <a:rPr lang="pt-BR" sz="2000" kern="0" dirty="0" smtClean="0">
                <a:solidFill>
                  <a:schemeClr val="bg1"/>
                </a:solidFill>
                <a:latin typeface="+mj-lt"/>
                <a:sym typeface="Didact Gothic"/>
              </a:rPr>
              <a:t> </a:t>
            </a:r>
            <a:r>
              <a:rPr lang="pt-BR" sz="2000" kern="0" dirty="0">
                <a:solidFill>
                  <a:schemeClr val="bg1"/>
                </a:solidFill>
                <a:latin typeface="+mj-lt"/>
                <a:sym typeface="Didact Gothic"/>
              </a:rPr>
              <a:t>eu não </a:t>
            </a:r>
            <a:r>
              <a:rPr lang="pt-BR" sz="2000" kern="0" dirty="0" smtClean="0">
                <a:solidFill>
                  <a:schemeClr val="bg1"/>
                </a:solidFill>
                <a:latin typeface="+mj-lt"/>
                <a:sym typeface="Didact Gothic"/>
              </a:rPr>
              <a:t>atrasar </a:t>
            </a:r>
            <a:r>
              <a:rPr lang="pt-BR" sz="2000" kern="0" dirty="0">
                <a:solidFill>
                  <a:schemeClr val="bg1"/>
                </a:solidFill>
                <a:latin typeface="+mj-lt"/>
                <a:sym typeface="Didact Gothic"/>
              </a:rPr>
              <a:t>na hora de posta-los.</a:t>
            </a:r>
            <a:endParaRPr lang="pt-BR" sz="11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0" name="CaixaDeTexto 19"/>
          <p:cNvSpPr txBox="1"/>
          <p:nvPr/>
        </p:nvSpPr>
        <p:spPr>
          <a:xfrm>
            <a:off x="8872239" y="1120676"/>
            <a:ext cx="287111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>
                <a:srgbClr val="FFFFFF"/>
              </a:buClr>
              <a:buSzPts val="2400"/>
              <a:defRPr/>
            </a:pPr>
            <a:r>
              <a:rPr lang="pt-BR" b="1" kern="0" dirty="0" smtClean="0">
                <a:solidFill>
                  <a:srgbClr val="F03E60"/>
                </a:solidFill>
                <a:latin typeface="+mj-lt"/>
                <a:sym typeface="Didact Gothic"/>
              </a:rPr>
              <a:t>Eu, enquanto</a:t>
            </a:r>
            <a:r>
              <a:rPr lang="pt-BR" kern="0" dirty="0" smtClean="0">
                <a:solidFill>
                  <a:schemeClr val="bg1"/>
                </a:solidFill>
                <a:latin typeface="+mj-lt"/>
                <a:sym typeface="Didact Gothic"/>
              </a:rPr>
              <a:t> </a:t>
            </a:r>
            <a:r>
              <a:rPr lang="pt-BR" u="sng" kern="0" dirty="0">
                <a:solidFill>
                  <a:schemeClr val="bg1"/>
                </a:solidFill>
                <a:latin typeface="+mj-lt"/>
                <a:sym typeface="Didact Gothic"/>
              </a:rPr>
              <a:t>gerente da empresa</a:t>
            </a:r>
            <a:r>
              <a:rPr lang="pt-BR" kern="0" dirty="0">
                <a:solidFill>
                  <a:schemeClr val="bg1"/>
                </a:solidFill>
                <a:latin typeface="+mj-lt"/>
                <a:sym typeface="Didact Gothic"/>
              </a:rPr>
              <a:t>, </a:t>
            </a:r>
            <a:r>
              <a:rPr lang="pt-BR" b="1" kern="0" dirty="0">
                <a:solidFill>
                  <a:srgbClr val="F03E60"/>
                </a:solidFill>
                <a:latin typeface="+mj-lt"/>
                <a:sym typeface="Didact Gothic"/>
              </a:rPr>
              <a:t>quero</a:t>
            </a:r>
            <a:r>
              <a:rPr lang="pt-BR" kern="0" dirty="0">
                <a:solidFill>
                  <a:schemeClr val="bg1"/>
                </a:solidFill>
                <a:latin typeface="+mj-lt"/>
                <a:sym typeface="Didact Gothic"/>
              </a:rPr>
              <a:t> um sistema de </a:t>
            </a:r>
            <a:r>
              <a:rPr lang="pt-BR" kern="0" dirty="0" smtClean="0">
                <a:solidFill>
                  <a:schemeClr val="bg1"/>
                </a:solidFill>
                <a:latin typeface="+mj-lt"/>
                <a:sym typeface="Didact Gothic"/>
              </a:rPr>
              <a:t>monitoramento, nos computadores </a:t>
            </a:r>
            <a:r>
              <a:rPr lang="pt-BR" kern="0" dirty="0">
                <a:solidFill>
                  <a:schemeClr val="bg1"/>
                </a:solidFill>
                <a:latin typeface="+mj-lt"/>
                <a:sym typeface="Didact Gothic"/>
              </a:rPr>
              <a:t>que fazem </a:t>
            </a:r>
            <a:r>
              <a:rPr lang="pt-BR" kern="0" dirty="0" err="1">
                <a:solidFill>
                  <a:schemeClr val="bg1"/>
                </a:solidFill>
                <a:latin typeface="+mj-lt"/>
                <a:sym typeface="Didact Gothic"/>
              </a:rPr>
              <a:t>renderização</a:t>
            </a:r>
            <a:r>
              <a:rPr lang="pt-BR" kern="0" dirty="0" smtClean="0">
                <a:solidFill>
                  <a:schemeClr val="bg1"/>
                </a:solidFill>
                <a:latin typeface="+mj-lt"/>
                <a:sym typeface="Didact Gothic"/>
              </a:rPr>
              <a:t>, </a:t>
            </a:r>
            <a:r>
              <a:rPr lang="pt-BR" b="1" kern="0" dirty="0" smtClean="0">
                <a:solidFill>
                  <a:srgbClr val="F03E60"/>
                </a:solidFill>
                <a:latin typeface="+mj-lt"/>
                <a:sym typeface="Didact Gothic"/>
              </a:rPr>
              <a:t>para </a:t>
            </a:r>
            <a:r>
              <a:rPr lang="pt-BR" kern="0" dirty="0">
                <a:solidFill>
                  <a:schemeClr val="bg1"/>
                </a:solidFill>
                <a:latin typeface="+mj-lt"/>
                <a:sym typeface="Didact Gothic"/>
              </a:rPr>
              <a:t>que haja uma redução de problemas no desligamento das máquinas.</a:t>
            </a:r>
            <a:endParaRPr lang="pt-BR" sz="105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CaixaDeTexto 10"/>
          <p:cNvSpPr txBox="1"/>
          <p:nvPr/>
        </p:nvSpPr>
        <p:spPr>
          <a:xfrm>
            <a:off x="4941107" y="4211002"/>
            <a:ext cx="267039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>
                <a:srgbClr val="FFFFFF"/>
              </a:buClr>
              <a:buSzPts val="2400"/>
              <a:defRPr/>
            </a:pPr>
            <a:r>
              <a:rPr lang="pt-BR" sz="2000" b="1" kern="0" dirty="0">
                <a:solidFill>
                  <a:srgbClr val="F1274E"/>
                </a:solidFill>
                <a:latin typeface="+mj-lt"/>
                <a:sym typeface="Didact Gothic"/>
              </a:rPr>
              <a:t>Eu, enquanto </a:t>
            </a:r>
            <a:r>
              <a:rPr lang="pt-BR" sz="2000" u="sng" kern="0" dirty="0">
                <a:solidFill>
                  <a:srgbClr val="FFFFFF"/>
                </a:solidFill>
                <a:latin typeface="+mj-lt"/>
                <a:sym typeface="Didact Gothic"/>
              </a:rPr>
              <a:t>membro do Help </a:t>
            </a:r>
            <a:r>
              <a:rPr lang="pt-BR" sz="2000" u="sng" kern="0" dirty="0" smtClean="0">
                <a:solidFill>
                  <a:srgbClr val="FFFFFF"/>
                </a:solidFill>
                <a:latin typeface="+mj-lt"/>
                <a:sym typeface="Didact Gothic"/>
              </a:rPr>
              <a:t>Desk</a:t>
            </a:r>
            <a:r>
              <a:rPr lang="pt-BR" sz="2000" kern="0" dirty="0" smtClean="0">
                <a:solidFill>
                  <a:srgbClr val="FFFFFF"/>
                </a:solidFill>
                <a:latin typeface="+mj-lt"/>
                <a:sym typeface="Didact Gothic"/>
              </a:rPr>
              <a:t>,  </a:t>
            </a:r>
            <a:r>
              <a:rPr lang="pt-BR" sz="2000" b="1" kern="0" dirty="0" smtClean="0">
                <a:solidFill>
                  <a:srgbClr val="F03E60"/>
                </a:solidFill>
                <a:latin typeface="+mj-lt"/>
                <a:sym typeface="Didact Gothic"/>
              </a:rPr>
              <a:t>q</a:t>
            </a:r>
            <a:r>
              <a:rPr lang="pt-BR" sz="2000" b="1" kern="0" dirty="0" smtClean="0">
                <a:solidFill>
                  <a:srgbClr val="F1274E"/>
                </a:solidFill>
                <a:latin typeface="+mj-lt"/>
                <a:sym typeface="Didact Gothic"/>
              </a:rPr>
              <a:t>uero</a:t>
            </a:r>
            <a:r>
              <a:rPr lang="pt-BR" sz="2000" kern="0" dirty="0" smtClean="0">
                <a:solidFill>
                  <a:srgbClr val="FFFFFF"/>
                </a:solidFill>
                <a:latin typeface="+mj-lt"/>
                <a:sym typeface="Didact Gothic"/>
              </a:rPr>
              <a:t> </a:t>
            </a:r>
            <a:r>
              <a:rPr lang="pt-BR" sz="2000" kern="0" dirty="0">
                <a:solidFill>
                  <a:srgbClr val="FFFFFF"/>
                </a:solidFill>
                <a:latin typeface="+mj-lt"/>
                <a:sym typeface="Didact Gothic"/>
              </a:rPr>
              <a:t>ter as maquinas da empresas sendo monitoradas todo o tempo, </a:t>
            </a:r>
            <a:r>
              <a:rPr lang="pt-BR" sz="2000" b="1" kern="0" dirty="0">
                <a:solidFill>
                  <a:srgbClr val="F1274E"/>
                </a:solidFill>
                <a:latin typeface="+mj-lt"/>
                <a:sym typeface="Didact Gothic"/>
              </a:rPr>
              <a:t>para</a:t>
            </a:r>
            <a:r>
              <a:rPr lang="pt-BR" sz="2000" kern="0" dirty="0">
                <a:solidFill>
                  <a:srgbClr val="FFFFFF"/>
                </a:solidFill>
                <a:latin typeface="+mj-lt"/>
                <a:sym typeface="Didact Gothic"/>
              </a:rPr>
              <a:t> passar segurança.</a:t>
            </a:r>
          </a:p>
        </p:txBody>
      </p:sp>
      <p:sp>
        <p:nvSpPr>
          <p:cNvPr id="10" name="CaixaDeTexto 9"/>
          <p:cNvSpPr txBox="1"/>
          <p:nvPr/>
        </p:nvSpPr>
        <p:spPr>
          <a:xfrm>
            <a:off x="8990254" y="4211001"/>
            <a:ext cx="263508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>
                <a:srgbClr val="FFFFFF"/>
              </a:buClr>
              <a:buSzPts val="2400"/>
              <a:defRPr/>
            </a:pPr>
            <a:r>
              <a:rPr lang="pt-BR" sz="2000" b="1" kern="0" dirty="0">
                <a:solidFill>
                  <a:srgbClr val="F1274E"/>
                </a:solidFill>
                <a:latin typeface="+mj-lt"/>
                <a:sym typeface="Didact Gothic"/>
              </a:rPr>
              <a:t>Eu, enquanto </a:t>
            </a:r>
            <a:r>
              <a:rPr lang="pt-BR" sz="2000" u="sng" kern="0" dirty="0">
                <a:solidFill>
                  <a:srgbClr val="FFFFFF"/>
                </a:solidFill>
                <a:latin typeface="+mj-lt"/>
                <a:sym typeface="Didact Gothic"/>
              </a:rPr>
              <a:t>membro do Help </a:t>
            </a:r>
            <a:r>
              <a:rPr lang="pt-BR" sz="2000" u="sng" kern="0" dirty="0" smtClean="0">
                <a:solidFill>
                  <a:srgbClr val="FFFFFF"/>
                </a:solidFill>
                <a:latin typeface="+mj-lt"/>
                <a:sym typeface="Didact Gothic"/>
              </a:rPr>
              <a:t>Desk,</a:t>
            </a:r>
            <a:r>
              <a:rPr lang="pt-BR" sz="2000" kern="0" dirty="0" smtClean="0">
                <a:solidFill>
                  <a:srgbClr val="FFFFFF"/>
                </a:solidFill>
                <a:latin typeface="+mj-lt"/>
                <a:sym typeface="Didact Gothic"/>
              </a:rPr>
              <a:t> </a:t>
            </a:r>
            <a:r>
              <a:rPr lang="pt-BR" sz="2000" b="1" kern="0" dirty="0">
                <a:solidFill>
                  <a:srgbClr val="F1274E"/>
                </a:solidFill>
                <a:latin typeface="+mj-lt"/>
                <a:sym typeface="Didact Gothic"/>
              </a:rPr>
              <a:t>q</a:t>
            </a:r>
            <a:r>
              <a:rPr lang="pt-BR" sz="2000" b="1" kern="0" dirty="0" smtClean="0">
                <a:solidFill>
                  <a:srgbClr val="F1274E"/>
                </a:solidFill>
                <a:latin typeface="+mj-lt"/>
                <a:sym typeface="Didact Gothic"/>
              </a:rPr>
              <a:t>uero</a:t>
            </a:r>
            <a:r>
              <a:rPr lang="pt-BR" sz="2000" kern="0" dirty="0" smtClean="0">
                <a:solidFill>
                  <a:srgbClr val="FFFFFF"/>
                </a:solidFill>
                <a:latin typeface="+mj-lt"/>
                <a:sym typeface="Didact Gothic"/>
              </a:rPr>
              <a:t> </a:t>
            </a:r>
            <a:r>
              <a:rPr lang="pt-BR" sz="2000" kern="0" dirty="0">
                <a:solidFill>
                  <a:srgbClr val="FFFFFF"/>
                </a:solidFill>
                <a:latin typeface="+mj-lt"/>
                <a:sym typeface="Didact Gothic"/>
              </a:rPr>
              <a:t>receber uma mensagem caso alguma </a:t>
            </a:r>
            <a:r>
              <a:rPr lang="pt-BR" sz="2000" kern="0" dirty="0" smtClean="0">
                <a:solidFill>
                  <a:srgbClr val="FFFFFF"/>
                </a:solidFill>
                <a:latin typeface="+mj-lt"/>
                <a:sym typeface="Didact Gothic"/>
              </a:rPr>
              <a:t>máquina </a:t>
            </a:r>
            <a:r>
              <a:rPr lang="pt-BR" sz="2000" kern="0" dirty="0">
                <a:solidFill>
                  <a:srgbClr val="FFFFFF"/>
                </a:solidFill>
                <a:latin typeface="+mj-lt"/>
                <a:sym typeface="Didact Gothic"/>
              </a:rPr>
              <a:t>superaqueça, </a:t>
            </a:r>
            <a:r>
              <a:rPr lang="pt-BR" sz="2000" b="1" kern="0" dirty="0">
                <a:solidFill>
                  <a:srgbClr val="F1274E"/>
                </a:solidFill>
                <a:latin typeface="+mj-lt"/>
                <a:sym typeface="Didact Gothic"/>
              </a:rPr>
              <a:t>para</a:t>
            </a:r>
            <a:r>
              <a:rPr lang="pt-BR" sz="2000" kern="0" dirty="0">
                <a:solidFill>
                  <a:srgbClr val="FFFFFF"/>
                </a:solidFill>
                <a:latin typeface="+mj-lt"/>
                <a:sym typeface="Didact Gothic"/>
              </a:rPr>
              <a:t> que eu possa agir antes que ela desligue</a:t>
            </a:r>
            <a:r>
              <a:rPr lang="pt-BR" sz="2000" kern="0" dirty="0" smtClean="0">
                <a:solidFill>
                  <a:srgbClr val="FFFFFF"/>
                </a:solidFill>
                <a:latin typeface="+mj-lt"/>
                <a:sym typeface="Didact Gothic"/>
              </a:rPr>
              <a:t>.</a:t>
            </a:r>
            <a:endParaRPr lang="pt-BR" sz="11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95830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629" y="0"/>
            <a:ext cx="12277259" cy="6858000"/>
          </a:xfrm>
          <a:prstGeom prst="rect">
            <a:avLst/>
          </a:prstGeom>
        </p:spPr>
      </p:pic>
      <p:sp>
        <p:nvSpPr>
          <p:cNvPr id="9" name="Google Shape;417;p46">
            <a:extLst>
              <a:ext uri="{FF2B5EF4-FFF2-40B4-BE49-F238E27FC236}">
                <a16:creationId xmlns:a16="http://schemas.microsoft.com/office/drawing/2014/main" xmlns="" id="{CB77E218-4C4B-4752-9724-0C29165E785A}"/>
              </a:ext>
            </a:extLst>
          </p:cNvPr>
          <p:cNvSpPr txBox="1">
            <a:spLocks/>
          </p:cNvSpPr>
          <p:nvPr/>
        </p:nvSpPr>
        <p:spPr>
          <a:xfrm>
            <a:off x="4760142" y="-84475"/>
            <a:ext cx="2671713" cy="665228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0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r>
              <a:rPr lang="pt-BR" sz="3600" b="0" dirty="0" err="1">
                <a:solidFill>
                  <a:srgbClr val="F1274E"/>
                </a:solidFill>
              </a:rPr>
              <a:t>User</a:t>
            </a:r>
            <a:r>
              <a:rPr lang="pt-BR" sz="3600" b="0" dirty="0">
                <a:solidFill>
                  <a:srgbClr val="F1274E"/>
                </a:solidFill>
              </a:rPr>
              <a:t> </a:t>
            </a:r>
            <a:r>
              <a:rPr lang="pt-BR" sz="3600" b="0" dirty="0" err="1">
                <a:solidFill>
                  <a:srgbClr val="F1274E"/>
                </a:solidFill>
              </a:rPr>
              <a:t>Story</a:t>
            </a:r>
            <a:endParaRPr lang="pt-BR" sz="3600" b="0" dirty="0">
              <a:solidFill>
                <a:srgbClr val="F1274E"/>
              </a:solidFill>
            </a:endParaRPr>
          </a:p>
        </p:txBody>
      </p:sp>
      <p:sp>
        <p:nvSpPr>
          <p:cNvPr id="10" name="Google Shape;417;p46">
            <a:extLst>
              <a:ext uri="{FF2B5EF4-FFF2-40B4-BE49-F238E27FC236}">
                <a16:creationId xmlns:a16="http://schemas.microsoft.com/office/drawing/2014/main" xmlns="" id="{CB77E218-4C4B-4752-9724-0C29165E785A}"/>
              </a:ext>
            </a:extLst>
          </p:cNvPr>
          <p:cNvSpPr txBox="1">
            <a:spLocks/>
          </p:cNvSpPr>
          <p:nvPr/>
        </p:nvSpPr>
        <p:spPr>
          <a:xfrm>
            <a:off x="4760143" y="-105598"/>
            <a:ext cx="2671713" cy="665228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0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r>
              <a:rPr lang="pt-BR" sz="3600" b="0" dirty="0" err="1"/>
              <a:t>User</a:t>
            </a:r>
            <a:r>
              <a:rPr lang="pt-BR" sz="3600" b="0" dirty="0"/>
              <a:t> </a:t>
            </a:r>
            <a:r>
              <a:rPr lang="pt-BR" sz="3600" b="0" dirty="0" err="1"/>
              <a:t>Story</a:t>
            </a:r>
            <a:endParaRPr lang="pt-BR" sz="3600" b="0" dirty="0"/>
          </a:p>
        </p:txBody>
      </p:sp>
      <p:sp>
        <p:nvSpPr>
          <p:cNvPr id="26" name="Fluxograma: Armazenamento interno 25"/>
          <p:cNvSpPr/>
          <p:nvPr/>
        </p:nvSpPr>
        <p:spPr>
          <a:xfrm>
            <a:off x="526492" y="653560"/>
            <a:ext cx="3160137" cy="2903882"/>
          </a:xfrm>
          <a:prstGeom prst="flowChartInternalStorage">
            <a:avLst/>
          </a:prstGeom>
          <a:ln>
            <a:solidFill>
              <a:srgbClr val="F03E6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+mj-lt"/>
            </a:endParaRPr>
          </a:p>
        </p:txBody>
      </p:sp>
      <p:sp>
        <p:nvSpPr>
          <p:cNvPr id="31" name="CaixaDeTexto 30"/>
          <p:cNvSpPr txBox="1"/>
          <p:nvPr/>
        </p:nvSpPr>
        <p:spPr>
          <a:xfrm>
            <a:off x="978876" y="1120676"/>
            <a:ext cx="270775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>
                <a:srgbClr val="FFFFFF"/>
              </a:buClr>
              <a:buSzPts val="2400"/>
              <a:defRPr/>
            </a:pPr>
            <a:r>
              <a:rPr lang="pt-BR" b="1" kern="0" dirty="0" smtClean="0">
                <a:solidFill>
                  <a:srgbClr val="F1274E"/>
                </a:solidFill>
                <a:latin typeface="+mj-lt"/>
                <a:sym typeface="Didact Gothic"/>
              </a:rPr>
              <a:t>Eu, enquanto </a:t>
            </a:r>
            <a:r>
              <a:rPr lang="pt-BR" u="sng" kern="0" dirty="0" smtClean="0">
                <a:solidFill>
                  <a:schemeClr val="bg1"/>
                </a:solidFill>
                <a:latin typeface="+mj-lt"/>
                <a:sym typeface="Didact Gothic"/>
              </a:rPr>
              <a:t>administrador</a:t>
            </a:r>
            <a:r>
              <a:rPr lang="pt-BR" kern="0" dirty="0">
                <a:solidFill>
                  <a:schemeClr val="bg1"/>
                </a:solidFill>
                <a:latin typeface="+mj-lt"/>
                <a:sym typeface="Didact Gothic"/>
              </a:rPr>
              <a:t>, </a:t>
            </a:r>
            <a:r>
              <a:rPr lang="pt-BR" b="1" kern="0" dirty="0">
                <a:solidFill>
                  <a:srgbClr val="F1274E"/>
                </a:solidFill>
                <a:latin typeface="+mj-lt"/>
                <a:sym typeface="Didact Gothic"/>
              </a:rPr>
              <a:t>quero</a:t>
            </a:r>
            <a:r>
              <a:rPr lang="pt-BR" kern="0" dirty="0">
                <a:solidFill>
                  <a:schemeClr val="bg1"/>
                </a:solidFill>
                <a:latin typeface="+mj-lt"/>
                <a:sym typeface="Didact Gothic"/>
              </a:rPr>
              <a:t> uma </a:t>
            </a:r>
            <a:r>
              <a:rPr lang="pt-BR" kern="0" dirty="0" err="1">
                <a:solidFill>
                  <a:schemeClr val="bg1"/>
                </a:solidFill>
                <a:latin typeface="+mj-lt"/>
                <a:sym typeface="Didact Gothic"/>
              </a:rPr>
              <a:t>Dashboard</a:t>
            </a:r>
            <a:r>
              <a:rPr lang="pt-BR" kern="0" dirty="0">
                <a:solidFill>
                  <a:schemeClr val="bg1"/>
                </a:solidFill>
                <a:latin typeface="+mj-lt"/>
                <a:sym typeface="Didact Gothic"/>
              </a:rPr>
              <a:t> que mostre as máquinas que desligaram, </a:t>
            </a:r>
            <a:r>
              <a:rPr lang="pt-BR" b="1" kern="0" dirty="0">
                <a:solidFill>
                  <a:srgbClr val="F1274E"/>
                </a:solidFill>
                <a:latin typeface="+mj-lt"/>
                <a:sym typeface="Didact Gothic"/>
              </a:rPr>
              <a:t>para</a:t>
            </a:r>
            <a:r>
              <a:rPr lang="pt-BR" kern="0" dirty="0">
                <a:solidFill>
                  <a:schemeClr val="bg1"/>
                </a:solidFill>
                <a:latin typeface="+mj-lt"/>
                <a:sym typeface="Didact Gothic"/>
              </a:rPr>
              <a:t> que eu possa ver de forma didática quais computadores estão trabalhando, e quais não.</a:t>
            </a:r>
            <a:endParaRPr lang="pt-BR" kern="0" dirty="0">
              <a:solidFill>
                <a:schemeClr val="bg1"/>
              </a:solidFill>
              <a:latin typeface="+mj-lt"/>
              <a:sym typeface="Didact Gothic"/>
            </a:endParaRPr>
          </a:p>
        </p:txBody>
      </p:sp>
      <p:sp>
        <p:nvSpPr>
          <p:cNvPr id="35" name="Fluxograma: Armazenamento interno 34"/>
          <p:cNvSpPr/>
          <p:nvPr/>
        </p:nvSpPr>
        <p:spPr>
          <a:xfrm>
            <a:off x="4512953" y="644105"/>
            <a:ext cx="3160137" cy="2903882"/>
          </a:xfrm>
          <a:prstGeom prst="flowChartInternalStorage">
            <a:avLst/>
          </a:prstGeom>
          <a:ln>
            <a:solidFill>
              <a:srgbClr val="F03E6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+mj-lt"/>
            </a:endParaRPr>
          </a:p>
        </p:txBody>
      </p:sp>
      <p:sp>
        <p:nvSpPr>
          <p:cNvPr id="36" name="Fluxograma: Armazenamento interno 35"/>
          <p:cNvSpPr/>
          <p:nvPr/>
        </p:nvSpPr>
        <p:spPr>
          <a:xfrm>
            <a:off x="8499414" y="653560"/>
            <a:ext cx="3160137" cy="2903882"/>
          </a:xfrm>
          <a:prstGeom prst="flowChartInternalStorage">
            <a:avLst/>
          </a:prstGeom>
          <a:ln>
            <a:solidFill>
              <a:srgbClr val="F03E6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+mj-lt"/>
            </a:endParaRPr>
          </a:p>
        </p:txBody>
      </p:sp>
      <p:sp>
        <p:nvSpPr>
          <p:cNvPr id="37" name="Fluxograma: Armazenamento interno 36"/>
          <p:cNvSpPr/>
          <p:nvPr/>
        </p:nvSpPr>
        <p:spPr>
          <a:xfrm>
            <a:off x="526492" y="3741597"/>
            <a:ext cx="3160137" cy="2903882"/>
          </a:xfrm>
          <a:prstGeom prst="flowChartInternalStorage">
            <a:avLst/>
          </a:prstGeom>
          <a:ln>
            <a:solidFill>
              <a:srgbClr val="F03E6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+mj-lt"/>
            </a:endParaRPr>
          </a:p>
        </p:txBody>
      </p:sp>
      <p:sp>
        <p:nvSpPr>
          <p:cNvPr id="38" name="Fluxograma: Armazenamento interno 37"/>
          <p:cNvSpPr/>
          <p:nvPr/>
        </p:nvSpPr>
        <p:spPr>
          <a:xfrm>
            <a:off x="4512953" y="3732142"/>
            <a:ext cx="3160137" cy="2903882"/>
          </a:xfrm>
          <a:prstGeom prst="flowChartInternalStorage">
            <a:avLst/>
          </a:prstGeom>
          <a:ln>
            <a:solidFill>
              <a:srgbClr val="F03E6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+mj-lt"/>
            </a:endParaRPr>
          </a:p>
        </p:txBody>
      </p:sp>
      <p:sp>
        <p:nvSpPr>
          <p:cNvPr id="39" name="Fluxograma: Armazenamento interno 38"/>
          <p:cNvSpPr/>
          <p:nvPr/>
        </p:nvSpPr>
        <p:spPr>
          <a:xfrm>
            <a:off x="8499414" y="3741597"/>
            <a:ext cx="3160137" cy="2903882"/>
          </a:xfrm>
          <a:prstGeom prst="flowChartInternalStorage">
            <a:avLst/>
          </a:prstGeom>
          <a:ln>
            <a:solidFill>
              <a:srgbClr val="F03E6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+mj-lt"/>
            </a:endParaRPr>
          </a:p>
        </p:txBody>
      </p:sp>
      <p:sp>
        <p:nvSpPr>
          <p:cNvPr id="30" name="CaixaDeTexto 29"/>
          <p:cNvSpPr txBox="1"/>
          <p:nvPr/>
        </p:nvSpPr>
        <p:spPr>
          <a:xfrm>
            <a:off x="5020396" y="1188732"/>
            <a:ext cx="253658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>
                <a:srgbClr val="FFFFFF"/>
              </a:buClr>
              <a:buSzPts val="2400"/>
              <a:defRPr/>
            </a:pPr>
            <a:r>
              <a:rPr lang="pt-BR" sz="2000" b="1" kern="0" dirty="0" smtClean="0">
                <a:solidFill>
                  <a:srgbClr val="F1274E"/>
                </a:solidFill>
                <a:latin typeface="+mj-lt"/>
                <a:sym typeface="Didact Gothic"/>
              </a:rPr>
              <a:t>Eu, enquanto </a:t>
            </a:r>
            <a:r>
              <a:rPr lang="pt-BR" sz="2000" u="sng" kern="0" dirty="0" smtClean="0">
                <a:solidFill>
                  <a:schemeClr val="bg1"/>
                </a:solidFill>
                <a:latin typeface="+mj-lt"/>
                <a:sym typeface="Didact Gothic"/>
              </a:rPr>
              <a:t>CEO</a:t>
            </a:r>
            <a:r>
              <a:rPr lang="pt-BR" sz="2000" kern="0" dirty="0">
                <a:solidFill>
                  <a:schemeClr val="bg1"/>
                </a:solidFill>
                <a:latin typeface="+mj-lt"/>
                <a:sym typeface="Didact Gothic"/>
              </a:rPr>
              <a:t>, </a:t>
            </a:r>
            <a:r>
              <a:rPr lang="pt-BR" sz="2000" b="1" kern="0" dirty="0">
                <a:solidFill>
                  <a:srgbClr val="F1274E"/>
                </a:solidFill>
                <a:latin typeface="+mj-lt"/>
                <a:sym typeface="Didact Gothic"/>
              </a:rPr>
              <a:t>quero</a:t>
            </a:r>
            <a:r>
              <a:rPr lang="pt-BR" sz="2000" kern="0" dirty="0">
                <a:solidFill>
                  <a:schemeClr val="bg1"/>
                </a:solidFill>
                <a:latin typeface="+mj-lt"/>
                <a:sym typeface="Didact Gothic"/>
              </a:rPr>
              <a:t> que minimizem os problemas durante a </a:t>
            </a:r>
            <a:r>
              <a:rPr lang="pt-BR" sz="2000" kern="0" dirty="0" err="1">
                <a:solidFill>
                  <a:schemeClr val="bg1"/>
                </a:solidFill>
                <a:latin typeface="+mj-lt"/>
                <a:sym typeface="Didact Gothic"/>
              </a:rPr>
              <a:t>renderização</a:t>
            </a:r>
            <a:r>
              <a:rPr lang="pt-BR" sz="2000" kern="0" dirty="0">
                <a:solidFill>
                  <a:schemeClr val="bg1"/>
                </a:solidFill>
                <a:latin typeface="+mj-lt"/>
                <a:sym typeface="Didact Gothic"/>
              </a:rPr>
              <a:t>, </a:t>
            </a:r>
            <a:r>
              <a:rPr lang="pt-BR" sz="2000" b="1" kern="0" dirty="0">
                <a:solidFill>
                  <a:srgbClr val="F1274E"/>
                </a:solidFill>
                <a:latin typeface="+mj-lt"/>
                <a:sym typeface="Didact Gothic"/>
              </a:rPr>
              <a:t>para</a:t>
            </a:r>
            <a:r>
              <a:rPr lang="pt-BR" sz="2000" kern="0" dirty="0">
                <a:solidFill>
                  <a:schemeClr val="bg1"/>
                </a:solidFill>
                <a:latin typeface="+mj-lt"/>
                <a:sym typeface="Didact Gothic"/>
              </a:rPr>
              <a:t> que mais </a:t>
            </a:r>
            <a:r>
              <a:rPr lang="pt-BR" sz="2000" kern="0" dirty="0" smtClean="0">
                <a:solidFill>
                  <a:schemeClr val="bg1"/>
                </a:solidFill>
                <a:latin typeface="+mj-lt"/>
                <a:sym typeface="Didact Gothic"/>
              </a:rPr>
              <a:t>vídeos </a:t>
            </a:r>
            <a:r>
              <a:rPr lang="pt-BR" sz="2000" kern="0" dirty="0">
                <a:solidFill>
                  <a:schemeClr val="bg1"/>
                </a:solidFill>
                <a:latin typeface="+mj-lt"/>
                <a:sym typeface="Didact Gothic"/>
              </a:rPr>
              <a:t>sejam </a:t>
            </a:r>
            <a:r>
              <a:rPr lang="pt-BR" sz="2000" kern="0" dirty="0" err="1">
                <a:solidFill>
                  <a:schemeClr val="bg1"/>
                </a:solidFill>
                <a:latin typeface="+mj-lt"/>
                <a:sym typeface="Didact Gothic"/>
              </a:rPr>
              <a:t>renderizados</a:t>
            </a:r>
            <a:r>
              <a:rPr lang="pt-BR" sz="2000" kern="0" dirty="0">
                <a:solidFill>
                  <a:schemeClr val="bg1"/>
                </a:solidFill>
                <a:latin typeface="+mj-lt"/>
                <a:sym typeface="Didact Gothic"/>
              </a:rPr>
              <a:t> em menos tempo.</a:t>
            </a:r>
            <a:endParaRPr lang="pt-BR" sz="2000" kern="0" dirty="0">
              <a:solidFill>
                <a:schemeClr val="bg1"/>
              </a:solidFill>
              <a:latin typeface="+mj-lt"/>
              <a:sym typeface="Didact Gothic"/>
            </a:endParaRPr>
          </a:p>
        </p:txBody>
      </p:sp>
      <p:sp>
        <p:nvSpPr>
          <p:cNvPr id="40" name="CaixaDeTexto 39"/>
          <p:cNvSpPr txBox="1"/>
          <p:nvPr/>
        </p:nvSpPr>
        <p:spPr>
          <a:xfrm>
            <a:off x="920818" y="4211002"/>
            <a:ext cx="276581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>
                <a:srgbClr val="FFFFFF"/>
              </a:buClr>
              <a:buSzPts val="2400"/>
              <a:defRPr/>
            </a:pPr>
            <a:r>
              <a:rPr lang="pt-BR" b="1" kern="0" dirty="0" smtClean="0">
                <a:solidFill>
                  <a:srgbClr val="F1274E"/>
                </a:solidFill>
                <a:latin typeface="+mj-lt"/>
                <a:sym typeface="Didact Gothic"/>
              </a:rPr>
              <a:t>Eu, enquanto </a:t>
            </a:r>
            <a:r>
              <a:rPr lang="pt-BR" u="sng" kern="0" dirty="0">
                <a:solidFill>
                  <a:schemeClr val="bg1"/>
                </a:solidFill>
                <a:latin typeface="+mj-lt"/>
                <a:sym typeface="Didact Gothic"/>
              </a:rPr>
              <a:t>administrador</a:t>
            </a:r>
            <a:r>
              <a:rPr lang="pt-BR" kern="0" dirty="0">
                <a:solidFill>
                  <a:schemeClr val="bg1"/>
                </a:solidFill>
                <a:latin typeface="+mj-lt"/>
                <a:sym typeface="Didact Gothic"/>
              </a:rPr>
              <a:t>, </a:t>
            </a:r>
            <a:r>
              <a:rPr lang="pt-BR" b="1" kern="0" dirty="0">
                <a:solidFill>
                  <a:srgbClr val="F1274E"/>
                </a:solidFill>
                <a:latin typeface="+mj-lt"/>
                <a:sym typeface="Didact Gothic"/>
              </a:rPr>
              <a:t>quero </a:t>
            </a:r>
            <a:r>
              <a:rPr lang="pt-BR" kern="0" dirty="0">
                <a:solidFill>
                  <a:schemeClr val="bg1"/>
                </a:solidFill>
                <a:latin typeface="+mj-lt"/>
                <a:sym typeface="Didact Gothic"/>
              </a:rPr>
              <a:t>acessar o site pela internet</a:t>
            </a:r>
            <a:r>
              <a:rPr lang="pt-BR" kern="0" dirty="0" smtClean="0">
                <a:solidFill>
                  <a:schemeClr val="bg1"/>
                </a:solidFill>
                <a:latin typeface="+mj-lt"/>
                <a:sym typeface="Didact Gothic"/>
              </a:rPr>
              <a:t>,</a:t>
            </a:r>
            <a:r>
              <a:rPr lang="pt-BR" b="1" kern="0" dirty="0" smtClean="0">
                <a:solidFill>
                  <a:srgbClr val="F1274E"/>
                </a:solidFill>
                <a:latin typeface="+mj-lt"/>
                <a:sym typeface="Didact Gothic"/>
              </a:rPr>
              <a:t> para </a:t>
            </a:r>
            <a:r>
              <a:rPr lang="pt-BR" kern="0" dirty="0">
                <a:solidFill>
                  <a:schemeClr val="bg1"/>
                </a:solidFill>
                <a:latin typeface="+mj-lt"/>
                <a:sym typeface="Didact Gothic"/>
              </a:rPr>
              <a:t>que eu possa ver de forma rápida e prática o que </a:t>
            </a:r>
            <a:r>
              <a:rPr lang="pt-BR" kern="0" dirty="0" smtClean="0">
                <a:solidFill>
                  <a:schemeClr val="bg1"/>
                </a:solidFill>
                <a:latin typeface="+mj-lt"/>
                <a:sym typeface="Didact Gothic"/>
              </a:rPr>
              <a:t>está </a:t>
            </a:r>
            <a:r>
              <a:rPr lang="pt-BR" kern="0" dirty="0">
                <a:solidFill>
                  <a:schemeClr val="bg1"/>
                </a:solidFill>
                <a:latin typeface="+mj-lt"/>
                <a:sym typeface="Didact Gothic"/>
              </a:rPr>
              <a:t>acontecendo com os computadores da empresa.</a:t>
            </a:r>
            <a:endParaRPr lang="pt-BR" kern="0" dirty="0">
              <a:solidFill>
                <a:schemeClr val="bg1"/>
              </a:solidFill>
              <a:latin typeface="+mj-lt"/>
              <a:sym typeface="Didact Gothic"/>
            </a:endParaRPr>
          </a:p>
        </p:txBody>
      </p:sp>
      <p:sp>
        <p:nvSpPr>
          <p:cNvPr id="41" name="CaixaDeTexto 40"/>
          <p:cNvSpPr txBox="1"/>
          <p:nvPr/>
        </p:nvSpPr>
        <p:spPr>
          <a:xfrm>
            <a:off x="4965337" y="4167999"/>
            <a:ext cx="270775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>
                <a:srgbClr val="FFFFFF"/>
              </a:buClr>
              <a:buSzPts val="2400"/>
              <a:defRPr/>
            </a:pPr>
            <a:r>
              <a:rPr lang="pt-BR" sz="2000" kern="0" dirty="0">
                <a:solidFill>
                  <a:schemeClr val="bg1"/>
                </a:solidFill>
                <a:latin typeface="+mj-lt"/>
                <a:sym typeface="Didact Gothic"/>
              </a:rPr>
              <a:t> </a:t>
            </a:r>
            <a:r>
              <a:rPr lang="pt-BR" sz="2000" b="1" kern="0" dirty="0" smtClean="0">
                <a:solidFill>
                  <a:srgbClr val="F1274E"/>
                </a:solidFill>
                <a:latin typeface="+mj-lt"/>
                <a:sym typeface="Didact Gothic"/>
              </a:rPr>
              <a:t>Eu, enquanto </a:t>
            </a:r>
            <a:r>
              <a:rPr lang="pt-BR" sz="2000" u="sng" kern="0" dirty="0" smtClean="0">
                <a:solidFill>
                  <a:schemeClr val="bg1"/>
                </a:solidFill>
                <a:latin typeface="+mj-lt"/>
                <a:sym typeface="Didact Gothic"/>
              </a:rPr>
              <a:t>CEO</a:t>
            </a:r>
            <a:r>
              <a:rPr lang="pt-BR" sz="2000" kern="0" dirty="0">
                <a:solidFill>
                  <a:schemeClr val="bg1"/>
                </a:solidFill>
                <a:latin typeface="+mj-lt"/>
                <a:sym typeface="Didact Gothic"/>
              </a:rPr>
              <a:t>, </a:t>
            </a:r>
            <a:r>
              <a:rPr lang="pt-BR" sz="2000" b="1" kern="0" dirty="0">
                <a:solidFill>
                  <a:srgbClr val="F1274E"/>
                </a:solidFill>
                <a:latin typeface="+mj-lt"/>
                <a:sym typeface="Didact Gothic"/>
              </a:rPr>
              <a:t>quero</a:t>
            </a:r>
            <a:r>
              <a:rPr lang="pt-BR" sz="2000" kern="0" dirty="0">
                <a:solidFill>
                  <a:schemeClr val="bg1"/>
                </a:solidFill>
                <a:latin typeface="+mj-lt"/>
                <a:sym typeface="Didact Gothic"/>
              </a:rPr>
              <a:t> uma forma prática de resolver os problemas dos computadores, </a:t>
            </a:r>
            <a:r>
              <a:rPr lang="pt-BR" sz="2000" b="1" kern="0" dirty="0">
                <a:solidFill>
                  <a:srgbClr val="F1274E"/>
                </a:solidFill>
                <a:latin typeface="+mj-lt"/>
                <a:sym typeface="Didact Gothic"/>
              </a:rPr>
              <a:t>para</a:t>
            </a:r>
            <a:r>
              <a:rPr lang="pt-BR" sz="2000" kern="0" dirty="0">
                <a:solidFill>
                  <a:schemeClr val="bg1"/>
                </a:solidFill>
                <a:latin typeface="+mj-lt"/>
                <a:sym typeface="Didact Gothic"/>
              </a:rPr>
              <a:t> reduzir os </a:t>
            </a:r>
            <a:r>
              <a:rPr lang="pt-BR" sz="2000" kern="0" dirty="0" err="1">
                <a:solidFill>
                  <a:schemeClr val="bg1"/>
                </a:solidFill>
                <a:latin typeface="+mj-lt"/>
                <a:sym typeface="Didact Gothic"/>
              </a:rPr>
              <a:t>atrazos</a:t>
            </a:r>
            <a:r>
              <a:rPr lang="pt-BR" sz="2000" kern="0" dirty="0">
                <a:solidFill>
                  <a:schemeClr val="bg1"/>
                </a:solidFill>
                <a:latin typeface="+mj-lt"/>
                <a:sym typeface="Didact Gothic"/>
              </a:rPr>
              <a:t> da </a:t>
            </a:r>
            <a:r>
              <a:rPr lang="pt-BR" sz="2000" kern="0" dirty="0" err="1">
                <a:solidFill>
                  <a:schemeClr val="bg1"/>
                </a:solidFill>
                <a:latin typeface="+mj-lt"/>
                <a:sym typeface="Didact Gothic"/>
              </a:rPr>
              <a:t>renderização</a:t>
            </a:r>
            <a:r>
              <a:rPr lang="pt-BR" sz="2000" kern="0" dirty="0">
                <a:solidFill>
                  <a:schemeClr val="bg1"/>
                </a:solidFill>
                <a:latin typeface="+mj-lt"/>
                <a:sym typeface="Didact Gothic"/>
              </a:rPr>
              <a:t> dos </a:t>
            </a:r>
            <a:r>
              <a:rPr lang="pt-BR" sz="2000" kern="0" dirty="0" err="1">
                <a:solidFill>
                  <a:schemeClr val="bg1"/>
                </a:solidFill>
                <a:latin typeface="+mj-lt"/>
                <a:sym typeface="Didact Gothic"/>
              </a:rPr>
              <a:t>videos</a:t>
            </a:r>
            <a:r>
              <a:rPr lang="pt-BR" sz="2000" kern="0" dirty="0">
                <a:solidFill>
                  <a:schemeClr val="bg1"/>
                </a:solidFill>
                <a:latin typeface="+mj-lt"/>
                <a:sym typeface="Didact Gothic"/>
              </a:rPr>
              <a:t>.</a:t>
            </a:r>
            <a:endParaRPr lang="pt-BR" sz="2000" kern="0" dirty="0">
              <a:solidFill>
                <a:schemeClr val="bg1"/>
              </a:solidFill>
              <a:latin typeface="+mj-lt"/>
              <a:sym typeface="Didact Gothic"/>
            </a:endParaRPr>
          </a:p>
        </p:txBody>
      </p:sp>
      <p:sp>
        <p:nvSpPr>
          <p:cNvPr id="42" name="CaixaDeTexto 41"/>
          <p:cNvSpPr txBox="1"/>
          <p:nvPr/>
        </p:nvSpPr>
        <p:spPr>
          <a:xfrm>
            <a:off x="8951798" y="4167999"/>
            <a:ext cx="270775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>
                <a:srgbClr val="FFFFFF"/>
              </a:buClr>
              <a:buSzPts val="2400"/>
              <a:defRPr/>
            </a:pPr>
            <a:r>
              <a:rPr lang="pt-BR" sz="2000" b="1" kern="0" dirty="0" smtClean="0">
                <a:solidFill>
                  <a:srgbClr val="F1274E"/>
                </a:solidFill>
                <a:latin typeface="+mj-lt"/>
                <a:sym typeface="Didact Gothic"/>
              </a:rPr>
              <a:t>Eu, enquanto </a:t>
            </a:r>
            <a:r>
              <a:rPr lang="pt-BR" sz="2000" u="sng" kern="0" dirty="0" smtClean="0">
                <a:solidFill>
                  <a:schemeClr val="bg1"/>
                </a:solidFill>
                <a:latin typeface="+mj-lt"/>
                <a:sym typeface="Didact Gothic"/>
              </a:rPr>
              <a:t>membro </a:t>
            </a:r>
            <a:r>
              <a:rPr lang="pt-BR" sz="2000" u="sng" kern="0" dirty="0">
                <a:solidFill>
                  <a:schemeClr val="bg1"/>
                </a:solidFill>
                <a:latin typeface="+mj-lt"/>
                <a:sym typeface="Didact Gothic"/>
              </a:rPr>
              <a:t>do </a:t>
            </a:r>
            <a:r>
              <a:rPr lang="pt-BR" sz="2000" u="sng" kern="0" dirty="0" err="1">
                <a:solidFill>
                  <a:schemeClr val="bg1"/>
                </a:solidFill>
                <a:latin typeface="+mj-lt"/>
                <a:sym typeface="Didact Gothic"/>
              </a:rPr>
              <a:t>HelpDesk</a:t>
            </a:r>
            <a:r>
              <a:rPr lang="pt-BR" sz="2000" kern="0" dirty="0">
                <a:solidFill>
                  <a:schemeClr val="bg1"/>
                </a:solidFill>
                <a:latin typeface="+mj-lt"/>
                <a:sym typeface="Didact Gothic"/>
              </a:rPr>
              <a:t>, </a:t>
            </a:r>
            <a:r>
              <a:rPr lang="pt-BR" sz="2000" b="1" kern="0" dirty="0">
                <a:solidFill>
                  <a:srgbClr val="F1274E"/>
                </a:solidFill>
                <a:latin typeface="+mj-lt"/>
                <a:sym typeface="Didact Gothic"/>
              </a:rPr>
              <a:t>quero</a:t>
            </a:r>
            <a:r>
              <a:rPr lang="pt-BR" sz="2000" kern="0" dirty="0">
                <a:solidFill>
                  <a:schemeClr val="bg1"/>
                </a:solidFill>
                <a:latin typeface="+mj-lt"/>
                <a:sym typeface="Didact Gothic"/>
              </a:rPr>
              <a:t> uma API que monitore a temperatura da GPU da máquinas, </a:t>
            </a:r>
            <a:r>
              <a:rPr lang="pt-BR" sz="2000" b="1" kern="0" dirty="0">
                <a:solidFill>
                  <a:srgbClr val="F1274E"/>
                </a:solidFill>
                <a:latin typeface="+mj-lt"/>
                <a:sym typeface="Didact Gothic"/>
              </a:rPr>
              <a:t>para</a:t>
            </a:r>
            <a:r>
              <a:rPr lang="pt-BR" sz="2000" kern="0" dirty="0">
                <a:solidFill>
                  <a:schemeClr val="bg1"/>
                </a:solidFill>
                <a:latin typeface="+mj-lt"/>
                <a:sym typeface="Didact Gothic"/>
              </a:rPr>
              <a:t> eu saber quando ela </a:t>
            </a:r>
            <a:r>
              <a:rPr lang="pt-BR" sz="2000" kern="0" dirty="0" err="1" smtClean="0">
                <a:solidFill>
                  <a:schemeClr val="bg1"/>
                </a:solidFill>
                <a:latin typeface="+mj-lt"/>
                <a:sym typeface="Didact Gothic"/>
              </a:rPr>
              <a:t>super-aquecer</a:t>
            </a:r>
            <a:r>
              <a:rPr lang="pt-BR" sz="2000" kern="0" dirty="0">
                <a:solidFill>
                  <a:schemeClr val="bg1"/>
                </a:solidFill>
                <a:latin typeface="+mj-lt"/>
                <a:sym typeface="Didact Gothic"/>
              </a:rPr>
              <a:t>.</a:t>
            </a:r>
            <a:endParaRPr lang="pt-BR" sz="2000" kern="0" dirty="0">
              <a:solidFill>
                <a:schemeClr val="bg1"/>
              </a:solidFill>
              <a:latin typeface="+mj-lt"/>
              <a:sym typeface="Didact Gothic"/>
            </a:endParaRPr>
          </a:p>
        </p:txBody>
      </p:sp>
      <p:sp>
        <p:nvSpPr>
          <p:cNvPr id="43" name="CaixaDeTexto 42"/>
          <p:cNvSpPr txBox="1"/>
          <p:nvPr/>
        </p:nvSpPr>
        <p:spPr>
          <a:xfrm>
            <a:off x="8951798" y="1093089"/>
            <a:ext cx="257254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>
                <a:srgbClr val="FFFFFF"/>
              </a:buClr>
              <a:buSzPts val="2400"/>
              <a:defRPr/>
            </a:pPr>
            <a:r>
              <a:rPr lang="pt-BR" kern="0" dirty="0">
                <a:solidFill>
                  <a:schemeClr val="bg1"/>
                </a:solidFill>
                <a:latin typeface="+mj-lt"/>
                <a:sym typeface="Didact Gothic"/>
              </a:rPr>
              <a:t> </a:t>
            </a:r>
            <a:r>
              <a:rPr lang="pt-BR" b="1" kern="0" dirty="0" smtClean="0">
                <a:solidFill>
                  <a:srgbClr val="F1274E"/>
                </a:solidFill>
                <a:latin typeface="+mj-lt"/>
                <a:sym typeface="Didact Gothic"/>
              </a:rPr>
              <a:t>Eu, enquanto </a:t>
            </a:r>
            <a:r>
              <a:rPr lang="pt-BR" u="sng" kern="0" dirty="0" smtClean="0">
                <a:solidFill>
                  <a:schemeClr val="bg1"/>
                </a:solidFill>
                <a:latin typeface="+mj-lt"/>
                <a:sym typeface="Didact Gothic"/>
              </a:rPr>
              <a:t>membro </a:t>
            </a:r>
            <a:r>
              <a:rPr lang="pt-BR" u="sng" kern="0" dirty="0">
                <a:solidFill>
                  <a:schemeClr val="bg1"/>
                </a:solidFill>
                <a:latin typeface="+mj-lt"/>
                <a:sym typeface="Didact Gothic"/>
              </a:rPr>
              <a:t>do </a:t>
            </a:r>
            <a:r>
              <a:rPr lang="pt-BR" u="sng" kern="0" dirty="0" err="1">
                <a:solidFill>
                  <a:schemeClr val="bg1"/>
                </a:solidFill>
                <a:latin typeface="+mj-lt"/>
                <a:sym typeface="Didact Gothic"/>
              </a:rPr>
              <a:t>HelpDesk</a:t>
            </a:r>
            <a:r>
              <a:rPr lang="pt-BR" kern="0" dirty="0">
                <a:solidFill>
                  <a:schemeClr val="bg1"/>
                </a:solidFill>
                <a:latin typeface="+mj-lt"/>
                <a:sym typeface="Didact Gothic"/>
              </a:rPr>
              <a:t>, </a:t>
            </a:r>
            <a:r>
              <a:rPr lang="pt-BR" b="1" kern="0" dirty="0">
                <a:solidFill>
                  <a:srgbClr val="F1274E"/>
                </a:solidFill>
                <a:latin typeface="+mj-lt"/>
                <a:sym typeface="Didact Gothic"/>
              </a:rPr>
              <a:t>quero</a:t>
            </a:r>
            <a:r>
              <a:rPr lang="pt-BR" kern="0" dirty="0">
                <a:solidFill>
                  <a:schemeClr val="bg1"/>
                </a:solidFill>
                <a:latin typeface="+mj-lt"/>
                <a:sym typeface="Didact Gothic"/>
              </a:rPr>
              <a:t> receber as informações da máquina que </a:t>
            </a:r>
            <a:r>
              <a:rPr lang="pt-BR" kern="0" dirty="0" smtClean="0">
                <a:solidFill>
                  <a:schemeClr val="bg1"/>
                </a:solidFill>
                <a:latin typeface="+mj-lt"/>
                <a:sym typeface="Didact Gothic"/>
              </a:rPr>
              <a:t>está </a:t>
            </a:r>
            <a:r>
              <a:rPr lang="pt-BR" kern="0" dirty="0" err="1" smtClean="0">
                <a:solidFill>
                  <a:schemeClr val="bg1"/>
                </a:solidFill>
                <a:latin typeface="+mj-lt"/>
                <a:sym typeface="Didact Gothic"/>
              </a:rPr>
              <a:t>super</a:t>
            </a:r>
            <a:r>
              <a:rPr lang="pt-BR" kern="0" dirty="0" smtClean="0">
                <a:solidFill>
                  <a:schemeClr val="bg1"/>
                </a:solidFill>
                <a:latin typeface="+mj-lt"/>
                <a:sym typeface="Didact Gothic"/>
              </a:rPr>
              <a:t> </a:t>
            </a:r>
            <a:r>
              <a:rPr lang="pt-BR" kern="0" dirty="0">
                <a:solidFill>
                  <a:schemeClr val="bg1"/>
                </a:solidFill>
                <a:latin typeface="+mj-lt"/>
                <a:sym typeface="Didact Gothic"/>
              </a:rPr>
              <a:t>aquecendo, </a:t>
            </a:r>
            <a:r>
              <a:rPr lang="pt-BR" b="1" kern="0" dirty="0">
                <a:solidFill>
                  <a:srgbClr val="F1274E"/>
                </a:solidFill>
                <a:latin typeface="+mj-lt"/>
                <a:sym typeface="Didact Gothic"/>
              </a:rPr>
              <a:t>para</a:t>
            </a:r>
            <a:r>
              <a:rPr lang="pt-BR" kern="0" dirty="0">
                <a:solidFill>
                  <a:schemeClr val="bg1"/>
                </a:solidFill>
                <a:latin typeface="+mj-lt"/>
                <a:sym typeface="Didact Gothic"/>
              </a:rPr>
              <a:t> eu ter informações o suficiente na hora de </a:t>
            </a:r>
            <a:r>
              <a:rPr lang="pt-BR" kern="0" dirty="0" err="1">
                <a:solidFill>
                  <a:schemeClr val="bg1"/>
                </a:solidFill>
                <a:latin typeface="+mj-lt"/>
                <a:sym typeface="Didact Gothic"/>
              </a:rPr>
              <a:t>solucionaro</a:t>
            </a:r>
            <a:r>
              <a:rPr lang="pt-BR" kern="0" dirty="0">
                <a:solidFill>
                  <a:schemeClr val="bg1"/>
                </a:solidFill>
                <a:latin typeface="+mj-lt"/>
                <a:sym typeface="Didact Gothic"/>
              </a:rPr>
              <a:t> problema.</a:t>
            </a:r>
            <a:endParaRPr lang="pt-BR" kern="0" dirty="0">
              <a:solidFill>
                <a:schemeClr val="bg1"/>
              </a:solidFill>
              <a:latin typeface="+mj-lt"/>
              <a:sym typeface="Didact Gothic"/>
            </a:endParaRPr>
          </a:p>
        </p:txBody>
      </p:sp>
    </p:spTree>
    <p:extLst>
      <p:ext uri="{BB962C8B-B14F-4D97-AF65-F5344CB8AC3E}">
        <p14:creationId xmlns:p14="http://schemas.microsoft.com/office/powerpoint/2010/main" val="8671357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86"/>
          <a:stretch/>
        </p:blipFill>
        <p:spPr>
          <a:xfrm>
            <a:off x="0" y="-1"/>
            <a:ext cx="12232776" cy="6858001"/>
          </a:xfrm>
          <a:prstGeom prst="rect">
            <a:avLst/>
          </a:prstGeom>
        </p:spPr>
      </p:pic>
      <p:pic>
        <p:nvPicPr>
          <p:cNvPr id="10" name="Imagem 9" descr="Desenho com traços pretos em fundo branco&#10;&#10;Descrição gerada automaticamente com confiança baixa">
            <a:extLst>
              <a:ext uri="{FF2B5EF4-FFF2-40B4-BE49-F238E27FC236}">
                <a16:creationId xmlns="" xmlns:a16="http://schemas.microsoft.com/office/drawing/2014/main" id="{4D8FEDAC-3813-4084-9334-0DA2140347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73987" y="6265101"/>
            <a:ext cx="771917" cy="410745"/>
          </a:xfrm>
          <a:prstGeom prst="rect">
            <a:avLst/>
          </a:prstGeom>
        </p:spPr>
      </p:pic>
      <p:pic>
        <p:nvPicPr>
          <p:cNvPr id="11" name="Imagem 10" descr="Logotipo&#10;&#10;Descrição gerada automaticamente">
            <a:extLst>
              <a:ext uri="{FF2B5EF4-FFF2-40B4-BE49-F238E27FC236}">
                <a16:creationId xmlns="" xmlns:a16="http://schemas.microsoft.com/office/drawing/2014/main" id="{5D3DE0BE-69EE-4B8E-80B2-F6B1854825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8178" y="645593"/>
            <a:ext cx="4275642" cy="3914260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="" xmlns:a16="http://schemas.microsoft.com/office/drawing/2014/main" id="{323481BB-041C-4A66-9771-857BA21CA2D7}"/>
              </a:ext>
            </a:extLst>
          </p:cNvPr>
          <p:cNvSpPr txBox="1"/>
          <p:nvPr/>
        </p:nvSpPr>
        <p:spPr>
          <a:xfrm>
            <a:off x="3113314" y="5205446"/>
            <a:ext cx="59653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chemeClr val="bg1"/>
                </a:solidFill>
                <a:latin typeface="Brush Script MT" panose="03060802040406070304" pitchFamily="66" charset="0"/>
              </a:rPr>
              <a:t>Os conhecimentos do amanhã, hoje.</a:t>
            </a:r>
          </a:p>
        </p:txBody>
      </p:sp>
    </p:spTree>
    <p:extLst>
      <p:ext uri="{BB962C8B-B14F-4D97-AF65-F5344CB8AC3E}">
        <p14:creationId xmlns:p14="http://schemas.microsoft.com/office/powerpoint/2010/main" val="3327421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9235</TotalTime>
  <Words>725</Words>
  <Application>Microsoft Office PowerPoint</Application>
  <PresentationFormat>Widescreen</PresentationFormat>
  <Paragraphs>114</Paragraphs>
  <Slides>25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25</vt:i4>
      </vt:variant>
    </vt:vector>
  </HeadingPairs>
  <TitlesOfParts>
    <vt:vector size="35" baseType="lpstr">
      <vt:lpstr>Arial</vt:lpstr>
      <vt:lpstr>Bahnschrift</vt:lpstr>
      <vt:lpstr>Bahnschrift SemiLight Condensed</vt:lpstr>
      <vt:lpstr>Brush Script MT</vt:lpstr>
      <vt:lpstr>Calibri</vt:lpstr>
      <vt:lpstr>Calibri Light</vt:lpstr>
      <vt:lpstr>Didact Gothic</vt:lpstr>
      <vt:lpstr>Leelawadee UI</vt:lpstr>
      <vt:lpstr>Michroma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Conta da Microsoft</dc:creator>
  <cp:lastModifiedBy>Conta da Microsoft</cp:lastModifiedBy>
  <cp:revision>42</cp:revision>
  <dcterms:created xsi:type="dcterms:W3CDTF">2021-09-10T18:40:09Z</dcterms:created>
  <dcterms:modified xsi:type="dcterms:W3CDTF">2021-10-03T18:31:21Z</dcterms:modified>
</cp:coreProperties>
</file>